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91" r:id="rId2"/>
    <p:sldId id="288" r:id="rId3"/>
    <p:sldId id="4836" r:id="rId4"/>
    <p:sldId id="325" r:id="rId5"/>
    <p:sldId id="4810" r:id="rId6"/>
    <p:sldId id="321" r:id="rId7"/>
    <p:sldId id="4817" r:id="rId8"/>
    <p:sldId id="280" r:id="rId9"/>
    <p:sldId id="308" r:id="rId10"/>
    <p:sldId id="4808" r:id="rId11"/>
    <p:sldId id="4818" r:id="rId12"/>
    <p:sldId id="4827" r:id="rId13"/>
    <p:sldId id="4833" r:id="rId14"/>
    <p:sldId id="4814" r:id="rId15"/>
    <p:sldId id="4842" r:id="rId16"/>
    <p:sldId id="278" r:id="rId17"/>
    <p:sldId id="4828" r:id="rId18"/>
    <p:sldId id="4834" r:id="rId19"/>
    <p:sldId id="4835" r:id="rId20"/>
    <p:sldId id="4816" r:id="rId21"/>
    <p:sldId id="4811" r:id="rId22"/>
    <p:sldId id="4840" r:id="rId23"/>
    <p:sldId id="4813" r:id="rId24"/>
    <p:sldId id="484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4018DF-D8A0-6C75-F6B0-F4EDFD2907D6}" name="Karen Widomski" initials="KW" userId="S::Karen.Widomski@thorntonco.gov::41393763-3a80-4b99-a54a-2e4c25f49de4" providerId="AD"/>
  <p188:author id="{E52A15EC-4299-7F30-0AB8-FA41F390CA1E}" name="Kyle Kearns" initials="KK" userId="S::Kyle.Kearns@thorntonco.gov::fd0fb825-4dad-4a5a-b999-6dd21c5375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D78"/>
    <a:srgbClr val="13466E"/>
    <a:srgbClr val="18507B"/>
    <a:srgbClr val="FFFFFF"/>
    <a:srgbClr val="EAFDD0"/>
    <a:srgbClr val="1F5079"/>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797" autoAdjust="0"/>
  </p:normalViewPr>
  <p:slideViewPr>
    <p:cSldViewPr snapToGrid="0">
      <p:cViewPr varScale="1">
        <p:scale>
          <a:sx n="71" d="100"/>
          <a:sy n="71" d="100"/>
        </p:scale>
        <p:origin x="1992" y="72"/>
      </p:cViewPr>
      <p:guideLst/>
    </p:cSldViewPr>
  </p:slideViewPr>
  <p:notesTextViewPr>
    <p:cViewPr>
      <p:scale>
        <a:sx n="150" d="100"/>
        <a:sy n="15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9DE13E-8671-DCE4-30F6-B8E5F1BD5C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1C25FCD-12AA-8BFA-6800-AAF1EDDF30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DED748-05F4-6C43-9C5D-6C69749B33EB}" type="datetimeFigureOut">
              <a:rPr lang="en-US" smtClean="0"/>
              <a:t>1/23/2026</a:t>
            </a:fld>
            <a:endParaRPr lang="en-US"/>
          </a:p>
        </p:txBody>
      </p:sp>
      <p:sp>
        <p:nvSpPr>
          <p:cNvPr id="4" name="Footer Placeholder 3">
            <a:extLst>
              <a:ext uri="{FF2B5EF4-FFF2-40B4-BE49-F238E27FC236}">
                <a16:creationId xmlns:a16="http://schemas.microsoft.com/office/drawing/2014/main" id="{BB5A1192-8672-8E42-85B0-C4CA620DB8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E2A75E-1745-3DC3-5ACD-C160398FCA1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AAF2C5-3752-7F43-A3C9-242C05994290}" type="slidenum">
              <a:rPr lang="en-US" smtClean="0"/>
              <a:t>‹#›</a:t>
            </a:fld>
            <a:endParaRPr lang="en-US"/>
          </a:p>
        </p:txBody>
      </p:sp>
    </p:spTree>
    <p:extLst>
      <p:ext uri="{BB962C8B-B14F-4D97-AF65-F5344CB8AC3E}">
        <p14:creationId xmlns:p14="http://schemas.microsoft.com/office/powerpoint/2010/main" val="380313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ED253-A42C-5F4F-B29C-D06EB038CC1E}"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0FE76D-D791-AC44-9A83-CF1F5795F38E}" type="slidenum">
              <a:rPr lang="en-US" smtClean="0"/>
              <a:t>‹#›</a:t>
            </a:fld>
            <a:endParaRPr lang="en-US"/>
          </a:p>
        </p:txBody>
      </p:sp>
    </p:spTree>
    <p:extLst>
      <p:ext uri="{BB962C8B-B14F-4D97-AF65-F5344CB8AC3E}">
        <p14:creationId xmlns:p14="http://schemas.microsoft.com/office/powerpoint/2010/main" val="1102237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0FE76D-D791-AC44-9A83-CF1F5795F38E}" type="slidenum">
              <a:rPr lang="en-US" smtClean="0"/>
              <a:t>1</a:t>
            </a:fld>
            <a:endParaRPr lang="en-US"/>
          </a:p>
        </p:txBody>
      </p:sp>
    </p:spTree>
    <p:extLst>
      <p:ext uri="{BB962C8B-B14F-4D97-AF65-F5344CB8AC3E}">
        <p14:creationId xmlns:p14="http://schemas.microsoft.com/office/powerpoint/2010/main" val="1039142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2200">
                <a:solidFill>
                  <a:schemeClr val="bg1"/>
                </a:solidFill>
                <a:latin typeface="Arial Narrow" panose="020B0606020202030204" pitchFamily="34" charset="0"/>
                <a:cs typeface="Arial"/>
              </a:rPr>
              <a:t>PC Recommendations to Council </a:t>
            </a:r>
            <a:endParaRPr lang="en-US" sz="2200">
              <a:solidFill>
                <a:schemeClr val="bg1"/>
              </a:solidFill>
              <a:latin typeface="Arial Narrow" panose="020B0606020202030204" pitchFamily="34" charset="0"/>
              <a:ea typeface="Calibri"/>
              <a:cs typeface="Calibri"/>
            </a:endParaRPr>
          </a:p>
          <a:p>
            <a:pPr lvl="1" indent="-287338">
              <a:spcAft>
                <a:spcPts val="300"/>
              </a:spcAft>
              <a:buFont typeface="Courier New" panose="02070309020205020404" pitchFamily="49" charset="0"/>
              <a:buChar char="o"/>
            </a:pPr>
            <a:r>
              <a:rPr lang="en-US" sz="2200">
                <a:solidFill>
                  <a:schemeClr val="bg1"/>
                </a:solidFill>
                <a:latin typeface="Arial Narrow" panose="020B0606020202030204" pitchFamily="34" charset="0"/>
                <a:cs typeface="Arial"/>
              </a:rPr>
              <a:t>Annexations </a:t>
            </a:r>
          </a:p>
          <a:p>
            <a:pPr lvl="1" indent="-287338">
              <a:spcAft>
                <a:spcPts val="300"/>
              </a:spcAft>
              <a:buFont typeface="Courier New" panose="02070309020205020404" pitchFamily="49" charset="0"/>
              <a:buChar char="o"/>
            </a:pPr>
            <a:r>
              <a:rPr lang="en-US" sz="2200">
                <a:solidFill>
                  <a:schemeClr val="bg1"/>
                </a:solidFill>
                <a:latin typeface="Arial Narrow" panose="020B0606020202030204" pitchFamily="34" charset="0"/>
                <a:cs typeface="Arial"/>
              </a:rPr>
              <a:t>Zoning Amendments</a:t>
            </a:r>
          </a:p>
          <a:p>
            <a:pPr lvl="1" indent="-287338">
              <a:spcAft>
                <a:spcPts val="300"/>
              </a:spcAft>
              <a:buFont typeface="Courier New" panose="02070309020205020404" pitchFamily="49" charset="0"/>
              <a:buChar char="o"/>
            </a:pPr>
            <a:r>
              <a:rPr lang="en-US" sz="2200">
                <a:solidFill>
                  <a:schemeClr val="bg1"/>
                </a:solidFill>
                <a:latin typeface="Arial Narrow" panose="020B0606020202030204" pitchFamily="34" charset="0"/>
                <a:cs typeface="Arial"/>
              </a:rPr>
              <a:t>Conceptual Site Plans</a:t>
            </a:r>
          </a:p>
          <a:p>
            <a:pPr lvl="1" indent="-287338">
              <a:spcAft>
                <a:spcPts val="300"/>
              </a:spcAft>
              <a:buFont typeface="Courier New" panose="02070309020205020404" pitchFamily="49" charset="0"/>
              <a:buChar char="o"/>
            </a:pPr>
            <a:r>
              <a:rPr lang="en-US" sz="2200">
                <a:solidFill>
                  <a:schemeClr val="bg1"/>
                </a:solidFill>
                <a:latin typeface="Arial Narrow" panose="020B0606020202030204" pitchFamily="34" charset="0"/>
                <a:cs typeface="Arial"/>
              </a:rPr>
              <a:t>Classification of new uses</a:t>
            </a:r>
          </a:p>
          <a:p>
            <a:pPr lvl="1" indent="-287338">
              <a:spcAft>
                <a:spcPts val="300"/>
              </a:spcAft>
              <a:buFont typeface="Courier New" panose="02070309020205020404" pitchFamily="49" charset="0"/>
              <a:buChar char="o"/>
            </a:pPr>
            <a:r>
              <a:rPr lang="en-US" sz="2200">
                <a:solidFill>
                  <a:schemeClr val="bg1"/>
                </a:solidFill>
                <a:latin typeface="Arial Narrow" panose="020B0606020202030204" pitchFamily="34" charset="0"/>
                <a:cs typeface="Arial"/>
              </a:rPr>
              <a:t>Development Code Amendments</a:t>
            </a:r>
          </a:p>
          <a:p>
            <a:pPr lvl="1" indent="-287338">
              <a:spcAft>
                <a:spcPts val="300"/>
              </a:spcAft>
              <a:buFont typeface="Courier New" panose="02070309020205020404" pitchFamily="49" charset="0"/>
              <a:buChar char="o"/>
            </a:pPr>
            <a:r>
              <a:rPr lang="en-US" sz="2200">
                <a:solidFill>
                  <a:schemeClr val="bg1"/>
                </a:solidFill>
                <a:latin typeface="Arial Narrow" panose="020B0606020202030204" pitchFamily="34" charset="0"/>
                <a:cs typeface="Arial"/>
              </a:rPr>
              <a:t>Comprehensive Plan Amendments </a:t>
            </a:r>
          </a:p>
          <a:p>
            <a:pPr lvl="1" indent="-287338">
              <a:spcAft>
                <a:spcPts val="300"/>
              </a:spcAft>
              <a:buFont typeface="Courier New" panose="02070309020205020404" pitchFamily="49" charset="0"/>
              <a:buChar char="o"/>
            </a:pPr>
            <a:r>
              <a:rPr lang="en-US" sz="2200">
                <a:solidFill>
                  <a:schemeClr val="bg1"/>
                </a:solidFill>
                <a:latin typeface="Arial Narrow" panose="020B0606020202030204" pitchFamily="34" charset="0"/>
                <a:cs typeface="Arial"/>
              </a:rPr>
              <a:t>Long range plans</a:t>
            </a:r>
          </a:p>
          <a:p>
            <a:pPr>
              <a:spcBef>
                <a:spcPts val="2400"/>
              </a:spcBef>
              <a:spcAft>
                <a:spcPts val="300"/>
              </a:spcAft>
            </a:pPr>
            <a:br>
              <a:rPr lang="en-US" sz="2200">
                <a:solidFill>
                  <a:schemeClr val="bg1"/>
                </a:solidFill>
                <a:latin typeface="Arial Narrow" panose="020B0606020202030204" pitchFamily="34" charset="0"/>
                <a:cs typeface="Arial"/>
              </a:rPr>
            </a:br>
            <a:r>
              <a:rPr lang="en-US" sz="2200">
                <a:solidFill>
                  <a:schemeClr val="bg1"/>
                </a:solidFill>
                <a:latin typeface="Arial Narrow" panose="020B0606020202030204" pitchFamily="34" charset="0"/>
                <a:cs typeface="Arial"/>
              </a:rPr>
              <a:t>STAMPs are </a:t>
            </a:r>
            <a:r>
              <a:rPr lang="en-US" sz="2200" err="1">
                <a:solidFill>
                  <a:schemeClr val="bg1"/>
                </a:solidFill>
                <a:latin typeface="Arial Narrow" panose="020B0606020202030204" pitchFamily="34" charset="0"/>
                <a:cs typeface="Arial"/>
              </a:rPr>
              <a:t>compnont</a:t>
            </a:r>
            <a:r>
              <a:rPr lang="en-US" sz="2200">
                <a:solidFill>
                  <a:schemeClr val="bg1"/>
                </a:solidFill>
                <a:latin typeface="Arial Narrow" panose="020B0606020202030204" pitchFamily="34" charset="0"/>
                <a:cs typeface="Arial"/>
              </a:rPr>
              <a:t> plans of the comp. plan. PC recommends </a:t>
            </a:r>
            <a:endParaRPr lang="en-US"/>
          </a:p>
        </p:txBody>
      </p:sp>
      <p:sp>
        <p:nvSpPr>
          <p:cNvPr id="4" name="Slide Number Placeholder 3"/>
          <p:cNvSpPr>
            <a:spLocks noGrp="1"/>
          </p:cNvSpPr>
          <p:nvPr>
            <p:ph type="sldNum" sz="quarter" idx="5"/>
          </p:nvPr>
        </p:nvSpPr>
        <p:spPr/>
        <p:txBody>
          <a:bodyPr/>
          <a:lstStyle/>
          <a:p>
            <a:fld id="{190FE76D-D791-AC44-9A83-CF1F5795F38E}" type="slidenum">
              <a:rPr lang="en-US" smtClean="0"/>
              <a:t>11</a:t>
            </a:fld>
            <a:endParaRPr lang="en-US"/>
          </a:p>
        </p:txBody>
      </p:sp>
    </p:spTree>
    <p:extLst>
      <p:ext uri="{BB962C8B-B14F-4D97-AF65-F5344CB8AC3E}">
        <p14:creationId xmlns:p14="http://schemas.microsoft.com/office/powerpoint/2010/main" val="684619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sz="2400" dirty="0">
                <a:solidFill>
                  <a:srgbClr val="000000"/>
                </a:solidFill>
                <a:latin typeface="Arial Narrow" panose="020B0606020202030204" pitchFamily="34" charset="0"/>
                <a:cs typeface="Times New Roman" panose="02020603050405020304" pitchFamily="18" charset="0"/>
              </a:rPr>
              <a:t>The FLUM serves as a tool to guide future development within the city and its Future Growth Area by conveying a vision for different types of places and land uses within Thornton as well as unincorporated land in Adams and Weld Counties</a:t>
            </a:r>
            <a:endParaRPr lang="en-US" sz="2400" b="1" dirty="0">
              <a:solidFill>
                <a:srgbClr val="000000"/>
              </a:solidFill>
              <a:latin typeface="Arial Narrow" panose="020B0606020202030204" pitchFamily="34" charset="0"/>
              <a:cs typeface="Times New Roman" panose="02020603050405020304" pitchFamily="18" charset="0"/>
            </a:endParaRPr>
          </a:p>
          <a:p>
            <a:pPr>
              <a:spcBef>
                <a:spcPts val="1200"/>
              </a:spcBef>
            </a:pPr>
            <a:endParaRPr lang="en-US" sz="2400" b="1" dirty="0">
              <a:solidFill>
                <a:srgbClr val="000000"/>
              </a:solidFill>
              <a:latin typeface="Arial Narrow" panose="020B0606020202030204" pitchFamily="34" charset="0"/>
              <a:cs typeface="Times New Roman" panose="02020603050405020304" pitchFamily="18" charset="0"/>
            </a:endParaRPr>
          </a:p>
          <a:p>
            <a:pPr>
              <a:spcBef>
                <a:spcPts val="1200"/>
              </a:spcBef>
            </a:pPr>
            <a:r>
              <a:rPr lang="en-US" sz="2400" b="1" dirty="0">
                <a:solidFill>
                  <a:srgbClr val="000000"/>
                </a:solidFill>
                <a:latin typeface="Arial Narrow" panose="020B0606020202030204" pitchFamily="34" charset="0"/>
                <a:cs typeface="Times New Roman" panose="02020603050405020304" pitchFamily="18" charset="0"/>
              </a:rPr>
              <a:t>Comprehensive Plan </a:t>
            </a:r>
            <a:r>
              <a:rPr lang="en-US" sz="2400" dirty="0">
                <a:solidFill>
                  <a:srgbClr val="000000"/>
                </a:solidFill>
                <a:latin typeface="Arial Narrow" panose="020B0606020202030204" pitchFamily="34" charset="0"/>
                <a:cs typeface="Times New Roman" panose="02020603050405020304" pitchFamily="18" charset="0"/>
              </a:rPr>
              <a:t>assigns ‘</a:t>
            </a:r>
            <a:r>
              <a:rPr lang="en-US" sz="2400" b="1" dirty="0">
                <a:solidFill>
                  <a:srgbClr val="000000"/>
                </a:solidFill>
                <a:latin typeface="Arial Narrow" panose="020B0606020202030204" pitchFamily="34" charset="0"/>
                <a:cs typeface="Times New Roman" panose="02020603050405020304" pitchFamily="18" charset="0"/>
              </a:rPr>
              <a:t>Future Land Use</a:t>
            </a:r>
            <a:r>
              <a:rPr lang="en-US" sz="2400" dirty="0">
                <a:solidFill>
                  <a:srgbClr val="000000"/>
                </a:solidFill>
                <a:latin typeface="Arial Narrow" panose="020B0606020202030204" pitchFamily="34" charset="0"/>
                <a:cs typeface="Times New Roman" panose="02020603050405020304" pitchFamily="18" charset="0"/>
              </a:rPr>
              <a:t>’ designations to properties </a:t>
            </a:r>
          </a:p>
          <a:p>
            <a:pPr marL="744538" lvl="1" indent="-346075">
              <a:lnSpc>
                <a:spcPct val="110000"/>
              </a:lnSpc>
              <a:spcBef>
                <a:spcPts val="600"/>
              </a:spcBef>
              <a:buFont typeface="Courier New" panose="02070309020205020404" pitchFamily="49" charset="0"/>
              <a:buChar char="o"/>
            </a:pPr>
            <a:r>
              <a:rPr lang="en-US" dirty="0">
                <a:solidFill>
                  <a:srgbClr val="000000"/>
                </a:solidFill>
                <a:latin typeface="Arial Narrow" panose="020B0606020202030204" pitchFamily="34" charset="0"/>
                <a:cs typeface="Times New Roman" panose="02020603050405020304" pitchFamily="18" charset="0"/>
              </a:rPr>
              <a:t>Broad land use characteristics</a:t>
            </a:r>
          </a:p>
          <a:p>
            <a:pPr marL="744538" lvl="1" indent="-346075">
              <a:lnSpc>
                <a:spcPct val="110000"/>
              </a:lnSpc>
              <a:spcBef>
                <a:spcPts val="600"/>
              </a:spcBef>
              <a:buFont typeface="Courier New" panose="02070309020205020404" pitchFamily="49" charset="0"/>
              <a:buChar char="o"/>
            </a:pPr>
            <a:r>
              <a:rPr lang="en-US" dirty="0">
                <a:solidFill>
                  <a:srgbClr val="000000"/>
                </a:solidFill>
                <a:latin typeface="Arial Narrow" panose="020B0606020202030204" pitchFamily="34" charset="0"/>
                <a:cs typeface="Times New Roman" panose="02020603050405020304" pitchFamily="18" charset="0"/>
              </a:rPr>
              <a:t>Guides type of development appropriate and desired over the long-term – </a:t>
            </a:r>
            <a:r>
              <a:rPr lang="en-US" u="sng" dirty="0">
                <a:solidFill>
                  <a:srgbClr val="000000"/>
                </a:solidFill>
                <a:latin typeface="Arial Narrow" panose="020B0606020202030204" pitchFamily="34" charset="0"/>
                <a:cs typeface="Times New Roman" panose="02020603050405020304" pitchFamily="18" charset="0"/>
              </a:rPr>
              <a:t>especially important for vacant parcels and redevelopment </a:t>
            </a:r>
          </a:p>
          <a:p>
            <a:pPr marL="744538" lvl="1" indent="-346075">
              <a:lnSpc>
                <a:spcPct val="110000"/>
              </a:lnSpc>
              <a:spcBef>
                <a:spcPts val="600"/>
              </a:spcBef>
              <a:buFont typeface="Courier New" panose="02070309020205020404" pitchFamily="49" charset="0"/>
              <a:buChar char="o"/>
            </a:pPr>
            <a:r>
              <a:rPr lang="en-US" dirty="0">
                <a:solidFill>
                  <a:srgbClr val="000000"/>
                </a:solidFill>
                <a:latin typeface="Arial Narrow" panose="020B0606020202030204" pitchFamily="34" charset="0"/>
                <a:cs typeface="Times New Roman" panose="02020603050405020304" pitchFamily="18" charset="0"/>
              </a:rPr>
              <a:t>Does not change existing development, future oriented  </a:t>
            </a:r>
          </a:p>
          <a:p>
            <a:pPr marL="744538" lvl="1" indent="-346075">
              <a:lnSpc>
                <a:spcPct val="110000"/>
              </a:lnSpc>
              <a:spcBef>
                <a:spcPts val="600"/>
              </a:spcBef>
              <a:buFont typeface="Courier New" panose="02070309020205020404" pitchFamily="49" charset="0"/>
              <a:buChar char="o"/>
            </a:pPr>
            <a:r>
              <a:rPr lang="en-US" dirty="0">
                <a:solidFill>
                  <a:srgbClr val="000000"/>
                </a:solidFill>
                <a:latin typeface="Arial Narrow" panose="020B0606020202030204" pitchFamily="34" charset="0"/>
                <a:cs typeface="Times New Roman" panose="02020603050405020304" pitchFamily="18" charset="0"/>
              </a:rPr>
              <a:t>More specific plans, like STAMPs, can further refine guidance </a:t>
            </a:r>
          </a:p>
          <a:p>
            <a:pPr>
              <a:spcBef>
                <a:spcPts val="2400"/>
              </a:spcBef>
            </a:pPr>
            <a:r>
              <a:rPr lang="en-US" sz="2400" b="1" dirty="0">
                <a:solidFill>
                  <a:srgbClr val="000000"/>
                </a:solidFill>
                <a:latin typeface="Arial Narrow" panose="020B0606020202030204" pitchFamily="34" charset="0"/>
                <a:cs typeface="Times New Roman" panose="02020603050405020304" pitchFamily="18" charset="0"/>
              </a:rPr>
              <a:t>Development Code </a:t>
            </a:r>
            <a:r>
              <a:rPr lang="en-US" sz="2400" dirty="0">
                <a:solidFill>
                  <a:srgbClr val="000000"/>
                </a:solidFill>
                <a:latin typeface="Arial Narrow" panose="020B0606020202030204" pitchFamily="34" charset="0"/>
                <a:cs typeface="Times New Roman" panose="02020603050405020304" pitchFamily="18" charset="0"/>
              </a:rPr>
              <a:t>establishes and assigns ‘</a:t>
            </a:r>
            <a:r>
              <a:rPr lang="en-US" sz="2400" b="1" dirty="0">
                <a:solidFill>
                  <a:srgbClr val="000000"/>
                </a:solidFill>
                <a:latin typeface="Arial Narrow" panose="020B0606020202030204" pitchFamily="34" charset="0"/>
                <a:cs typeface="Times New Roman" panose="02020603050405020304" pitchFamily="18" charset="0"/>
              </a:rPr>
              <a:t>Zoning Districts</a:t>
            </a:r>
            <a:r>
              <a:rPr lang="en-US" sz="2400" dirty="0">
                <a:solidFill>
                  <a:srgbClr val="000000"/>
                </a:solidFill>
                <a:latin typeface="Arial Narrow" panose="020B0606020202030204" pitchFamily="34" charset="0"/>
                <a:cs typeface="Times New Roman" panose="02020603050405020304" pitchFamily="18" charset="0"/>
              </a:rPr>
              <a:t>’ to properties </a:t>
            </a:r>
          </a:p>
          <a:p>
            <a:pPr marL="685800" indent="-285750">
              <a:lnSpc>
                <a:spcPct val="110000"/>
              </a:lnSpc>
              <a:spcBef>
                <a:spcPts val="600"/>
              </a:spcBef>
              <a:buFont typeface="Courier New" panose="02070309020205020404" pitchFamily="49" charset="0"/>
              <a:buChar char="o"/>
            </a:pPr>
            <a:r>
              <a:rPr lang="en-US" sz="2400" dirty="0">
                <a:solidFill>
                  <a:srgbClr val="000000"/>
                </a:solidFill>
                <a:latin typeface="Arial Narrow" panose="020B0606020202030204" pitchFamily="34" charset="0"/>
                <a:cs typeface="Times New Roman" panose="02020603050405020304" pitchFamily="18" charset="0"/>
              </a:rPr>
              <a:t>Indicates which specific land uses are permitted and how they can be built, some zones specifying Comprehensive Plan conformance</a:t>
            </a:r>
          </a:p>
          <a:p>
            <a:pPr marL="1143000" lvl="1" indent="-285750">
              <a:lnSpc>
                <a:spcPct val="110000"/>
              </a:lnSpc>
              <a:spcBef>
                <a:spcPts val="600"/>
              </a:spcBef>
              <a:buFont typeface="Courier New" panose="02070309020205020404" pitchFamily="49" charset="0"/>
              <a:buChar char="o"/>
            </a:pPr>
            <a:r>
              <a:rPr lang="en-US" sz="2200" dirty="0">
                <a:solidFill>
                  <a:srgbClr val="000000"/>
                </a:solidFill>
                <a:latin typeface="Arial Narrow" panose="020B0606020202030204" pitchFamily="34" charset="0"/>
                <a:cs typeface="Times New Roman" panose="02020603050405020304" pitchFamily="18" charset="0"/>
              </a:rPr>
              <a:t>E.g.  TOD District requires a mix of uses or STAMP conformance </a:t>
            </a:r>
          </a:p>
          <a:p>
            <a:pPr lvl="1" indent="-285750">
              <a:lnSpc>
                <a:spcPct val="110000"/>
              </a:lnSpc>
              <a:spcBef>
                <a:spcPts val="600"/>
              </a:spcBef>
              <a:buFont typeface="Courier New" panose="02070309020205020404" pitchFamily="49" charset="0"/>
              <a:buChar char="o"/>
            </a:pPr>
            <a:r>
              <a:rPr lang="en-US" dirty="0">
                <a:solidFill>
                  <a:srgbClr val="000000"/>
                </a:solidFill>
                <a:latin typeface="Arial Narrow" panose="020B0606020202030204" pitchFamily="34" charset="0"/>
                <a:cs typeface="Times New Roman" panose="02020603050405020304" pitchFamily="18" charset="0"/>
              </a:rPr>
              <a:t>Section 18-3 of the Development Code provides guidance for which Zoning Districts align with each Future Land Use designation</a:t>
            </a:r>
          </a:p>
          <a:p>
            <a:pPr lvl="2" indent="-285750">
              <a:lnSpc>
                <a:spcPct val="110000"/>
              </a:lnSpc>
              <a:spcBef>
                <a:spcPts val="600"/>
              </a:spcBef>
              <a:buFont typeface="Courier New" panose="02070309020205020404" pitchFamily="49" charset="0"/>
              <a:buChar char="o"/>
            </a:pPr>
            <a:r>
              <a:rPr lang="en-US" sz="2200" dirty="0">
                <a:solidFill>
                  <a:srgbClr val="000000"/>
                </a:solidFill>
                <a:latin typeface="Arial Narrow" panose="020B0606020202030204" pitchFamily="34" charset="0"/>
                <a:cs typeface="Times New Roman" panose="02020603050405020304" pitchFamily="18" charset="0"/>
              </a:rPr>
              <a:t>Important when considering request to change the Comprehensive Plan’s FLUM designations and zoning district changes</a:t>
            </a:r>
          </a:p>
          <a:p>
            <a:endParaRPr lang="en-US" dirty="0"/>
          </a:p>
        </p:txBody>
      </p:sp>
      <p:sp>
        <p:nvSpPr>
          <p:cNvPr id="4" name="Slide Number Placeholder 3"/>
          <p:cNvSpPr>
            <a:spLocks noGrp="1"/>
          </p:cNvSpPr>
          <p:nvPr>
            <p:ph type="sldNum" sz="quarter" idx="5"/>
          </p:nvPr>
        </p:nvSpPr>
        <p:spPr/>
        <p:txBody>
          <a:bodyPr/>
          <a:lstStyle/>
          <a:p>
            <a:fld id="{190FE76D-D791-AC44-9A83-CF1F5795F38E}" type="slidenum">
              <a:rPr lang="en-US" smtClean="0"/>
              <a:t>12</a:t>
            </a:fld>
            <a:endParaRPr lang="en-US"/>
          </a:p>
        </p:txBody>
      </p:sp>
    </p:spTree>
    <p:extLst>
      <p:ext uri="{BB962C8B-B14F-4D97-AF65-F5344CB8AC3E}">
        <p14:creationId xmlns:p14="http://schemas.microsoft.com/office/powerpoint/2010/main" val="2080345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64AB5-55DB-D13F-3CBD-1F7807C983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EB332-590F-2006-E787-62695EFDC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2E3AE0-4EB5-1A35-0C77-46CCA48F68AC}"/>
              </a:ext>
            </a:extLst>
          </p:cNvPr>
          <p:cNvSpPr>
            <a:spLocks noGrp="1"/>
          </p:cNvSpPr>
          <p:nvPr>
            <p:ph type="body" idx="1"/>
          </p:nvPr>
        </p:nvSpPr>
        <p:spPr/>
        <p:txBody>
          <a:bodyPr/>
          <a:lstStyle/>
          <a:p>
            <a:pPr marL="0" indent="0">
              <a:buNone/>
            </a:pPr>
            <a:r>
              <a:rPr lang="en-US" sz="1200" b="1" dirty="0"/>
              <a:t>Defining the Planning Process</a:t>
            </a:r>
          </a:p>
        </p:txBody>
      </p:sp>
      <p:sp>
        <p:nvSpPr>
          <p:cNvPr id="4" name="Slide Number Placeholder 3">
            <a:extLst>
              <a:ext uri="{FF2B5EF4-FFF2-40B4-BE49-F238E27FC236}">
                <a16:creationId xmlns:a16="http://schemas.microsoft.com/office/drawing/2014/main" id="{E373A7BC-41C4-B9D4-7B3C-CF94920951D8}"/>
              </a:ext>
            </a:extLst>
          </p:cNvPr>
          <p:cNvSpPr>
            <a:spLocks noGrp="1"/>
          </p:cNvSpPr>
          <p:nvPr>
            <p:ph type="sldNum" sz="quarter" idx="5"/>
          </p:nvPr>
        </p:nvSpPr>
        <p:spPr/>
        <p:txBody>
          <a:bodyPr/>
          <a:lstStyle/>
          <a:p>
            <a:fld id="{190FE76D-D791-AC44-9A83-CF1F5795F38E}" type="slidenum">
              <a:rPr lang="en-US" smtClean="0"/>
              <a:t>14</a:t>
            </a:fld>
            <a:endParaRPr lang="en-US"/>
          </a:p>
        </p:txBody>
      </p:sp>
    </p:spTree>
    <p:extLst>
      <p:ext uri="{BB962C8B-B14F-4D97-AF65-F5344CB8AC3E}">
        <p14:creationId xmlns:p14="http://schemas.microsoft.com/office/powerpoint/2010/main" val="1112949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F255D-7C6A-27B9-F114-CED07C434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81933-F255-AE34-E11C-09B690DAE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67F1E5-072D-2D0F-37B3-54336C53F238}"/>
              </a:ext>
            </a:extLst>
          </p:cNvPr>
          <p:cNvSpPr>
            <a:spLocks noGrp="1"/>
          </p:cNvSpPr>
          <p:nvPr>
            <p:ph type="body" idx="1"/>
          </p:nvPr>
        </p:nvSpPr>
        <p:spPr/>
        <p:txBody>
          <a:bodyPr/>
          <a:lstStyle/>
          <a:p>
            <a:r>
              <a:rPr lang="en-US" dirty="0"/>
              <a:t>indicate that development only has to comply with the zoning of the property and if the property is not zoned TOD, they can develop per the existing zoning.</a:t>
            </a:r>
            <a:br>
              <a:rPr lang="en-US" dirty="0"/>
            </a:br>
            <a:r>
              <a:rPr lang="en-US" dirty="0"/>
              <a:t>A STAMP would create extra parameters and if city-initiated rezoning to TOD, would align with the city’s vision for these areas</a:t>
            </a:r>
            <a:br>
              <a:rPr lang="en-US" dirty="0"/>
            </a:br>
            <a:r>
              <a:rPr lang="en-US" dirty="0"/>
              <a:t>- know what the existing zoning of the parcels are and explain what types of uses would be allowed to be built if we didn’t specific TOD</a:t>
            </a:r>
            <a:br>
              <a:rPr lang="en-US" dirty="0"/>
            </a:br>
            <a:br>
              <a:rPr lang="en-US" dirty="0"/>
            </a:br>
            <a:r>
              <a:rPr lang="en-US" dirty="0"/>
              <a:t>Also, a market study will be a critical component of the STAMPs to ensure that land uses align with market realities, although we also look into the future, not just immediate market</a:t>
            </a:r>
          </a:p>
        </p:txBody>
      </p:sp>
      <p:sp>
        <p:nvSpPr>
          <p:cNvPr id="4" name="Slide Number Placeholder 3">
            <a:extLst>
              <a:ext uri="{FF2B5EF4-FFF2-40B4-BE49-F238E27FC236}">
                <a16:creationId xmlns:a16="http://schemas.microsoft.com/office/drawing/2014/main" id="{F6E844FD-37AC-06C1-608C-7403ECED8C19}"/>
              </a:ext>
            </a:extLst>
          </p:cNvPr>
          <p:cNvSpPr>
            <a:spLocks noGrp="1"/>
          </p:cNvSpPr>
          <p:nvPr>
            <p:ph type="sldNum" sz="quarter" idx="5"/>
          </p:nvPr>
        </p:nvSpPr>
        <p:spPr/>
        <p:txBody>
          <a:bodyPr/>
          <a:lstStyle/>
          <a:p>
            <a:fld id="{190FE76D-D791-AC44-9A83-CF1F5795F38E}" type="slidenum">
              <a:rPr lang="en-US" smtClean="0"/>
              <a:t>15</a:t>
            </a:fld>
            <a:endParaRPr lang="en-US"/>
          </a:p>
        </p:txBody>
      </p:sp>
    </p:spTree>
    <p:extLst>
      <p:ext uri="{BB962C8B-B14F-4D97-AF65-F5344CB8AC3E}">
        <p14:creationId xmlns:p14="http://schemas.microsoft.com/office/powerpoint/2010/main" val="1048462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0FE76D-D791-AC44-9A83-CF1F5795F38E}" type="slidenum">
              <a:rPr lang="en-US" smtClean="0"/>
              <a:t>16</a:t>
            </a:fld>
            <a:endParaRPr lang="en-US"/>
          </a:p>
        </p:txBody>
      </p:sp>
    </p:spTree>
    <p:extLst>
      <p:ext uri="{BB962C8B-B14F-4D97-AF65-F5344CB8AC3E}">
        <p14:creationId xmlns:p14="http://schemas.microsoft.com/office/powerpoint/2010/main" val="3918450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0FE76D-D791-AC44-9A83-CF1F5795F38E}" type="slidenum">
              <a:rPr lang="en-US" smtClean="0"/>
              <a:t>17</a:t>
            </a:fld>
            <a:endParaRPr lang="en-US"/>
          </a:p>
        </p:txBody>
      </p:sp>
    </p:spTree>
    <p:extLst>
      <p:ext uri="{BB962C8B-B14F-4D97-AF65-F5344CB8AC3E}">
        <p14:creationId xmlns:p14="http://schemas.microsoft.com/office/powerpoint/2010/main" val="2987943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338" indent="-287338">
              <a:buFont typeface="+mj-lt"/>
              <a:buAutoNum type="arabicParenR"/>
            </a:pPr>
            <a:r>
              <a:rPr lang="en-US" sz="1200" dirty="0">
                <a:solidFill>
                  <a:schemeClr val="bg1"/>
                </a:solidFill>
                <a:latin typeface="Arial Narrow" panose="020B0604020202020204" pitchFamily="34" charset="0"/>
              </a:rPr>
              <a:t>Hiring consultant</a:t>
            </a:r>
          </a:p>
          <a:p>
            <a:pPr marL="287338" indent="-287338">
              <a:buFont typeface="+mj-lt"/>
              <a:buAutoNum type="arabicParenR"/>
            </a:pPr>
            <a:r>
              <a:rPr lang="en-US" sz="1200" dirty="0">
                <a:solidFill>
                  <a:schemeClr val="bg1"/>
                </a:solidFill>
                <a:latin typeface="Arial Narrow" panose="020B0604020202020204" pitchFamily="34" charset="0"/>
              </a:rPr>
              <a:t>Project Initiation</a:t>
            </a:r>
          </a:p>
          <a:p>
            <a:pPr marL="287338" indent="-287338">
              <a:buFont typeface="+mj-lt"/>
              <a:buAutoNum type="arabicParenR"/>
            </a:pPr>
            <a:r>
              <a:rPr lang="en-US" sz="1200" dirty="0">
                <a:solidFill>
                  <a:schemeClr val="bg1"/>
                </a:solidFill>
                <a:latin typeface="Arial Narrow" panose="020B0604020202020204" pitchFamily="34" charset="0"/>
              </a:rPr>
              <a:t>Existing Conditions/Data Analysis</a:t>
            </a:r>
          </a:p>
          <a:p>
            <a:pPr marL="287338" indent="-287338">
              <a:buFont typeface="+mj-lt"/>
              <a:buAutoNum type="arabicParenR"/>
            </a:pPr>
            <a:r>
              <a:rPr lang="en-US" sz="1200" dirty="0">
                <a:solidFill>
                  <a:schemeClr val="bg1"/>
                </a:solidFill>
                <a:latin typeface="Arial Narrow" panose="020B0604020202020204" pitchFamily="34" charset="0"/>
              </a:rPr>
              <a:t>Market Study</a:t>
            </a:r>
          </a:p>
          <a:p>
            <a:pPr marL="287338" indent="-287338">
              <a:buFont typeface="+mj-lt"/>
              <a:buAutoNum type="arabicParenR"/>
            </a:pPr>
            <a:r>
              <a:rPr lang="en-US" sz="1200" dirty="0">
                <a:solidFill>
                  <a:schemeClr val="bg1"/>
                </a:solidFill>
                <a:latin typeface="Arial Narrow" panose="020B0604020202020204" pitchFamily="34" charset="0"/>
              </a:rPr>
              <a:t>Visioning</a:t>
            </a:r>
          </a:p>
          <a:p>
            <a:pPr marL="287338" indent="-287338">
              <a:buFont typeface="+mj-lt"/>
              <a:buAutoNum type="arabicParenR"/>
            </a:pPr>
            <a:r>
              <a:rPr lang="en-US" sz="1200" dirty="0">
                <a:solidFill>
                  <a:schemeClr val="bg1"/>
                </a:solidFill>
                <a:effectLst/>
                <a:latin typeface="Arial Narrow" panose="020B0604020202020204" pitchFamily="34" charset="0"/>
                <a:cs typeface="Arial Narrow" panose="020B0604020202020204" pitchFamily="34" charset="0"/>
              </a:rPr>
              <a:t>Alternatives Generation</a:t>
            </a:r>
            <a:endParaRPr lang="en-US" sz="1200" dirty="0">
              <a:solidFill>
                <a:schemeClr val="bg1"/>
              </a:solidFill>
              <a:latin typeface="Arial Narrow" panose="020B0604020202020204" pitchFamily="34" charset="0"/>
              <a:cs typeface="Arial Narrow" panose="020B0604020202020204" pitchFamily="34" charset="0"/>
            </a:endParaRPr>
          </a:p>
          <a:p>
            <a:pPr marL="287338" indent="-287338">
              <a:buFont typeface="+mj-lt"/>
              <a:buAutoNum type="arabicParenR"/>
            </a:pPr>
            <a:r>
              <a:rPr lang="en-US" sz="1200" dirty="0">
                <a:solidFill>
                  <a:schemeClr val="bg1"/>
                </a:solidFill>
                <a:effectLst/>
                <a:latin typeface="Arial Narrow" panose="020B0604020202020204" pitchFamily="34" charset="0"/>
                <a:cs typeface="Arial Narrow" panose="020B0604020202020204" pitchFamily="34" charset="0"/>
              </a:rPr>
              <a:t>Preferred Alternative Selection</a:t>
            </a:r>
          </a:p>
          <a:p>
            <a:pPr marL="287338" indent="-287338">
              <a:buFont typeface="+mj-lt"/>
              <a:buAutoNum type="arabicParenR"/>
            </a:pPr>
            <a:r>
              <a:rPr lang="en-US" sz="1200" dirty="0">
                <a:solidFill>
                  <a:schemeClr val="bg1"/>
                </a:solidFill>
                <a:effectLst/>
                <a:latin typeface="Arial Narrow" panose="020B0604020202020204" pitchFamily="34" charset="0"/>
                <a:cs typeface="Arial Narrow" panose="020B0604020202020204" pitchFamily="34" charset="0"/>
              </a:rPr>
              <a:t>Plan Finalization and Adoption Plan Implementation</a:t>
            </a:r>
          </a:p>
          <a:p>
            <a:endParaRPr lang="en-US" dirty="0"/>
          </a:p>
        </p:txBody>
      </p:sp>
      <p:sp>
        <p:nvSpPr>
          <p:cNvPr id="4" name="Slide Number Placeholder 3"/>
          <p:cNvSpPr>
            <a:spLocks noGrp="1"/>
          </p:cNvSpPr>
          <p:nvPr>
            <p:ph type="sldNum" sz="quarter" idx="5"/>
          </p:nvPr>
        </p:nvSpPr>
        <p:spPr/>
        <p:txBody>
          <a:bodyPr/>
          <a:lstStyle/>
          <a:p>
            <a:fld id="{190FE76D-D791-AC44-9A83-CF1F5795F38E}" type="slidenum">
              <a:rPr lang="en-US" smtClean="0"/>
              <a:t>18</a:t>
            </a:fld>
            <a:endParaRPr lang="en-US"/>
          </a:p>
        </p:txBody>
      </p:sp>
    </p:spTree>
    <p:extLst>
      <p:ext uri="{BB962C8B-B14F-4D97-AF65-F5344CB8AC3E}">
        <p14:creationId xmlns:p14="http://schemas.microsoft.com/office/powerpoint/2010/main" val="1943893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3303C-4392-420E-2EFE-F5BAA220CD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A942F3-FC58-A200-CAF7-B3DB8B1D1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B78D6F-1DC3-B255-6DDF-89B7855CE7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7380FE-F4B4-02D4-4903-9A4DB72391B2}"/>
              </a:ext>
            </a:extLst>
          </p:cNvPr>
          <p:cNvSpPr>
            <a:spLocks noGrp="1"/>
          </p:cNvSpPr>
          <p:nvPr>
            <p:ph type="sldNum" sz="quarter" idx="5"/>
          </p:nvPr>
        </p:nvSpPr>
        <p:spPr/>
        <p:txBody>
          <a:bodyPr/>
          <a:lstStyle/>
          <a:p>
            <a:fld id="{190FE76D-D791-AC44-9A83-CF1F5795F38E}" type="slidenum">
              <a:rPr lang="en-US" smtClean="0"/>
              <a:t>19</a:t>
            </a:fld>
            <a:endParaRPr lang="en-US"/>
          </a:p>
        </p:txBody>
      </p:sp>
    </p:spTree>
    <p:extLst>
      <p:ext uri="{BB962C8B-B14F-4D97-AF65-F5344CB8AC3E}">
        <p14:creationId xmlns:p14="http://schemas.microsoft.com/office/powerpoint/2010/main" val="3267089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CDF4E-0BEA-277C-87FD-3BD1C8BEF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F34F74-5955-56C5-8186-A9BF3C0DEC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82F39C-2F1F-A547-3C50-706C41EE76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A3E878-F66B-D55A-BDC0-DD2693B9FEBD}"/>
              </a:ext>
            </a:extLst>
          </p:cNvPr>
          <p:cNvSpPr>
            <a:spLocks noGrp="1"/>
          </p:cNvSpPr>
          <p:nvPr>
            <p:ph type="sldNum" sz="quarter" idx="5"/>
          </p:nvPr>
        </p:nvSpPr>
        <p:spPr/>
        <p:txBody>
          <a:bodyPr/>
          <a:lstStyle/>
          <a:p>
            <a:fld id="{190FE76D-D791-AC44-9A83-CF1F5795F38E}" type="slidenum">
              <a:rPr lang="en-US" smtClean="0"/>
              <a:t>20</a:t>
            </a:fld>
            <a:endParaRPr lang="en-US"/>
          </a:p>
        </p:txBody>
      </p:sp>
    </p:spTree>
    <p:extLst>
      <p:ext uri="{BB962C8B-B14F-4D97-AF65-F5344CB8AC3E}">
        <p14:creationId xmlns:p14="http://schemas.microsoft.com/office/powerpoint/2010/main" val="1544157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F485C-8C94-01AA-4393-2775C008D0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385A02-578C-EC12-B92A-8CFBF88D1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492EE-0FD4-E634-43CD-B87F3A6672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BA4F98-B8A4-9553-B2DA-1311052F4DC7}"/>
              </a:ext>
            </a:extLst>
          </p:cNvPr>
          <p:cNvSpPr>
            <a:spLocks noGrp="1"/>
          </p:cNvSpPr>
          <p:nvPr>
            <p:ph type="sldNum" sz="quarter" idx="5"/>
          </p:nvPr>
        </p:nvSpPr>
        <p:spPr/>
        <p:txBody>
          <a:bodyPr/>
          <a:lstStyle/>
          <a:p>
            <a:fld id="{190FE76D-D791-AC44-9A83-CF1F5795F38E}" type="slidenum">
              <a:rPr lang="en-US" smtClean="0"/>
              <a:t>21</a:t>
            </a:fld>
            <a:endParaRPr lang="en-US"/>
          </a:p>
        </p:txBody>
      </p:sp>
    </p:spTree>
    <p:extLst>
      <p:ext uri="{BB962C8B-B14F-4D97-AF65-F5344CB8AC3E}">
        <p14:creationId xmlns:p14="http://schemas.microsoft.com/office/powerpoint/2010/main" val="875233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FE76D-D791-AC44-9A83-CF1F5795F38E}" type="slidenum">
              <a:rPr lang="en-US" smtClean="0"/>
              <a:t>2</a:t>
            </a:fld>
            <a:endParaRPr lang="en-US"/>
          </a:p>
        </p:txBody>
      </p:sp>
    </p:spTree>
    <p:extLst>
      <p:ext uri="{BB962C8B-B14F-4D97-AF65-F5344CB8AC3E}">
        <p14:creationId xmlns:p14="http://schemas.microsoft.com/office/powerpoint/2010/main" val="2075032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4D666-DC01-3B41-C6CB-7639FA260F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F2176-42B7-7B9E-A150-F761EC1676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00CABC-B7DA-9A0E-3E3D-395D754D55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2AB849-C28E-2CAC-F25D-520DE4201974}"/>
              </a:ext>
            </a:extLst>
          </p:cNvPr>
          <p:cNvSpPr>
            <a:spLocks noGrp="1"/>
          </p:cNvSpPr>
          <p:nvPr>
            <p:ph type="sldNum" sz="quarter" idx="5"/>
          </p:nvPr>
        </p:nvSpPr>
        <p:spPr/>
        <p:txBody>
          <a:bodyPr/>
          <a:lstStyle/>
          <a:p>
            <a:fld id="{190FE76D-D791-AC44-9A83-CF1F5795F38E}" type="slidenum">
              <a:rPr lang="en-US" smtClean="0"/>
              <a:t>22</a:t>
            </a:fld>
            <a:endParaRPr lang="en-US"/>
          </a:p>
        </p:txBody>
      </p:sp>
    </p:spTree>
    <p:extLst>
      <p:ext uri="{BB962C8B-B14F-4D97-AF65-F5344CB8AC3E}">
        <p14:creationId xmlns:p14="http://schemas.microsoft.com/office/powerpoint/2010/main" val="3510658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C581B-45D6-879B-3694-4133C428D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E9BB45-8198-17C5-86D3-712F0F568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CEF45-5CA0-097E-4E97-50A417B1AF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799B7E-DE61-69B3-594E-02D855E2A2E9}"/>
              </a:ext>
            </a:extLst>
          </p:cNvPr>
          <p:cNvSpPr>
            <a:spLocks noGrp="1"/>
          </p:cNvSpPr>
          <p:nvPr>
            <p:ph type="sldNum" sz="quarter" idx="5"/>
          </p:nvPr>
        </p:nvSpPr>
        <p:spPr/>
        <p:txBody>
          <a:bodyPr/>
          <a:lstStyle/>
          <a:p>
            <a:fld id="{190FE76D-D791-AC44-9A83-CF1F5795F38E}" type="slidenum">
              <a:rPr lang="en-US" smtClean="0"/>
              <a:t>23</a:t>
            </a:fld>
            <a:endParaRPr lang="en-US"/>
          </a:p>
        </p:txBody>
      </p:sp>
    </p:spTree>
    <p:extLst>
      <p:ext uri="{BB962C8B-B14F-4D97-AF65-F5344CB8AC3E}">
        <p14:creationId xmlns:p14="http://schemas.microsoft.com/office/powerpoint/2010/main" val="118494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F7FB6-233F-622D-14C4-847736C2F6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B3635-99AF-D190-B5EF-A19A3A0B08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4A8BAA-373B-3A67-B017-0C32ECF141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4374E2-AB2F-6BFB-B4BE-F1DBAF45CEAF}"/>
              </a:ext>
            </a:extLst>
          </p:cNvPr>
          <p:cNvSpPr>
            <a:spLocks noGrp="1"/>
          </p:cNvSpPr>
          <p:nvPr>
            <p:ph type="sldNum" sz="quarter" idx="5"/>
          </p:nvPr>
        </p:nvSpPr>
        <p:spPr/>
        <p:txBody>
          <a:bodyPr/>
          <a:lstStyle/>
          <a:p>
            <a:fld id="{190FE76D-D791-AC44-9A83-CF1F5795F38E}" type="slidenum">
              <a:rPr lang="en-US" smtClean="0"/>
              <a:t>24</a:t>
            </a:fld>
            <a:endParaRPr lang="en-US"/>
          </a:p>
        </p:txBody>
      </p:sp>
    </p:spTree>
    <p:extLst>
      <p:ext uri="{BB962C8B-B14F-4D97-AF65-F5344CB8AC3E}">
        <p14:creationId xmlns:p14="http://schemas.microsoft.com/office/powerpoint/2010/main" val="2564817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Vibrant and Purposeful Development </a:t>
            </a:r>
            <a:endParaRPr lang="en-US"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Actively pursue mixed-use and walkable development and redevelopment that include diverse housing choices. Attract commercial development with appealing amenities and economic opportunities that offer destinations for the community and visitors. Maintain inviting public spaces and facilities to inspire community pride and enjoyment. </a:t>
            </a:r>
            <a:br>
              <a:rPr lang="en-US" sz="1200" b="0" i="1" u="none" strike="noStrike" kern="1200" baseline="0" dirty="0">
                <a:solidFill>
                  <a:schemeClr val="tx1"/>
                </a:solidFill>
                <a:latin typeface="+mn-lt"/>
                <a:ea typeface="+mn-ea"/>
                <a:cs typeface="+mn-cs"/>
              </a:rPr>
            </a:br>
            <a:br>
              <a:rPr lang="en-US" sz="1200" b="0" i="1" u="none" strike="noStrike" kern="1200" baseline="0" dirty="0">
                <a:solidFill>
                  <a:schemeClr val="tx1"/>
                </a:solidFill>
                <a:latin typeface="+mn-lt"/>
                <a:ea typeface="+mn-ea"/>
                <a:cs typeface="+mn-cs"/>
              </a:rPr>
            </a:br>
            <a:r>
              <a:rPr lang="en-US" sz="1200" b="1" i="1" u="none" strike="noStrike" kern="1200" baseline="0" dirty="0">
                <a:solidFill>
                  <a:schemeClr val="tx1"/>
                </a:solidFill>
                <a:latin typeface="+mn-lt"/>
                <a:ea typeface="+mn-ea"/>
                <a:cs typeface="+mn-cs"/>
              </a:rPr>
              <a:t>TOUCH ON DRCOG grant for existing STAMPs</a:t>
            </a:r>
            <a:endParaRPr lang="en-US" dirty="0"/>
          </a:p>
        </p:txBody>
      </p:sp>
      <p:sp>
        <p:nvSpPr>
          <p:cNvPr id="4" name="Slide Number Placeholder 3"/>
          <p:cNvSpPr>
            <a:spLocks noGrp="1"/>
          </p:cNvSpPr>
          <p:nvPr>
            <p:ph type="sldNum" sz="quarter" idx="5"/>
          </p:nvPr>
        </p:nvSpPr>
        <p:spPr/>
        <p:txBody>
          <a:bodyPr/>
          <a:lstStyle/>
          <a:p>
            <a:fld id="{190FE76D-D791-AC44-9A83-CF1F5795F38E}" type="slidenum">
              <a:rPr lang="en-US" smtClean="0"/>
              <a:t>3</a:t>
            </a:fld>
            <a:endParaRPr lang="en-US"/>
          </a:p>
        </p:txBody>
      </p:sp>
    </p:spTree>
    <p:extLst>
      <p:ext uri="{BB962C8B-B14F-4D97-AF65-F5344CB8AC3E}">
        <p14:creationId xmlns:p14="http://schemas.microsoft.com/office/powerpoint/2010/main" val="610303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0FE76D-D791-AC44-9A83-CF1F5795F38E}" type="slidenum">
              <a:rPr lang="en-US" smtClean="0"/>
              <a:t>4</a:t>
            </a:fld>
            <a:endParaRPr lang="en-US"/>
          </a:p>
        </p:txBody>
      </p:sp>
    </p:spTree>
    <p:extLst>
      <p:ext uri="{BB962C8B-B14F-4D97-AF65-F5344CB8AC3E}">
        <p14:creationId xmlns:p14="http://schemas.microsoft.com/office/powerpoint/2010/main" val="2831141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A428C-7C94-6A23-1D5E-00D67D8A3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A8B0C-9B72-7724-E352-3D89EFAEE6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4B921-A829-1912-8EEF-972C9B5F94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Development Interest/Neighboring Cities – </a:t>
            </a:r>
            <a:r>
              <a:rPr lang="en-US" sz="1200" b="0" dirty="0"/>
              <a:t>Northglenn Settlement Agreement, need to work with neighboring cities/jurisdictions </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Goal CPP 1</a:t>
            </a:r>
            <a:r>
              <a:rPr lang="en-US" sz="1200" dirty="0"/>
              <a:t>: Work with partners to develop an effective and equitable multi-modal transportation system that serves all residents, businesses, and visitors.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City Council Strategic Plan: </a:t>
            </a:r>
            <a:r>
              <a:rPr lang="en-US" sz="1200" b="0" dirty="0"/>
              <a:t>Several goals could support the development of STAMPs and station areas more broadly. Specifically, there is one direct connection to STAMP work in the Goal: </a:t>
            </a:r>
            <a:r>
              <a:rPr lang="en-US" dirty="0"/>
              <a:t>Goal: Plan for the future buildout of Thornton to include goals for annexation and growth, targeted areas/industries for the City and the fiscal impacts of land uses.</a:t>
            </a:r>
            <a:r>
              <a:rPr lang="en-US" sz="1200" b="0" dirty="0"/>
              <a:t> </a:t>
            </a:r>
            <a:br>
              <a:rPr lang="en-US" sz="1200" b="0" dirty="0"/>
            </a:b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 </a:t>
            </a:r>
            <a:r>
              <a:rPr lang="en-US" dirty="0"/>
              <a:t>Review the City’s comprehensive plan and Station Area Master Plans (STAMP) to include modernizing the vision, opportunities for increased density and a strong community engagement plan.</a:t>
            </a:r>
            <a:endParaRPr lang="en-US" sz="1200" b="1" dirty="0"/>
          </a:p>
          <a:p>
            <a:endParaRPr lang="en-US" dirty="0"/>
          </a:p>
        </p:txBody>
      </p:sp>
      <p:sp>
        <p:nvSpPr>
          <p:cNvPr id="4" name="Slide Number Placeholder 3">
            <a:extLst>
              <a:ext uri="{FF2B5EF4-FFF2-40B4-BE49-F238E27FC236}">
                <a16:creationId xmlns:a16="http://schemas.microsoft.com/office/drawing/2014/main" id="{E8F37FEB-2CEF-C99E-4A99-E8F0EFF5B0E7}"/>
              </a:ext>
            </a:extLst>
          </p:cNvPr>
          <p:cNvSpPr>
            <a:spLocks noGrp="1"/>
          </p:cNvSpPr>
          <p:nvPr>
            <p:ph type="sldNum" sz="quarter" idx="5"/>
          </p:nvPr>
        </p:nvSpPr>
        <p:spPr/>
        <p:txBody>
          <a:bodyPr/>
          <a:lstStyle/>
          <a:p>
            <a:fld id="{190FE76D-D791-AC44-9A83-CF1F5795F38E}" type="slidenum">
              <a:rPr lang="en-US" smtClean="0"/>
              <a:t>5</a:t>
            </a:fld>
            <a:endParaRPr lang="en-US"/>
          </a:p>
        </p:txBody>
      </p:sp>
    </p:spTree>
    <p:extLst>
      <p:ext uri="{BB962C8B-B14F-4D97-AF65-F5344CB8AC3E}">
        <p14:creationId xmlns:p14="http://schemas.microsoft.com/office/powerpoint/2010/main" val="746114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84E42-FF4E-2881-99F0-7339A828F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E5036-237D-EFAE-6F85-DF25230A7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13F08-EF7F-6043-17C7-63286445CA3A}"/>
              </a:ext>
            </a:extLst>
          </p:cNvPr>
          <p:cNvSpPr>
            <a:spLocks noGrp="1"/>
          </p:cNvSpPr>
          <p:nvPr>
            <p:ph type="body" idx="1"/>
          </p:nvPr>
        </p:nvSpPr>
        <p:spPr/>
        <p:txBody>
          <a:bodyPr/>
          <a:lstStyle/>
          <a:p>
            <a:r>
              <a:rPr lang="en-US" dirty="0"/>
              <a:t>City conducted earlier 2019 analysis with consultant for the Comp Plan update (2020 Comp Plan) which was based on this Settlement Agreement. Concluded expansion into Weld wouldn’t be fiscally feasible with the restrictions. Need to renegotiate with Northglenn to remove restrictions to make this feasible.</a:t>
            </a:r>
          </a:p>
          <a:p>
            <a:endParaRPr lang="en-US" dirty="0"/>
          </a:p>
          <a:p>
            <a:r>
              <a:rPr lang="en-US" dirty="0"/>
              <a:t>Settlement Agreement Development Corridor covers both Adams County and Weld County areas, so it is impacting development even within Thornton’s growth area in Adams County.  This is particularly difficult because there will be a terminal N Line train station in this area near Colorado Blvd and Hwy 7.</a:t>
            </a:r>
          </a:p>
          <a:p>
            <a:endParaRPr lang="en-US" dirty="0"/>
          </a:p>
        </p:txBody>
      </p:sp>
      <p:sp>
        <p:nvSpPr>
          <p:cNvPr id="4" name="Slide Number Placeholder 3">
            <a:extLst>
              <a:ext uri="{FF2B5EF4-FFF2-40B4-BE49-F238E27FC236}">
                <a16:creationId xmlns:a16="http://schemas.microsoft.com/office/drawing/2014/main" id="{3E63A4AE-563B-ACB7-C124-735FDEA4E53A}"/>
              </a:ext>
            </a:extLst>
          </p:cNvPr>
          <p:cNvSpPr>
            <a:spLocks noGrp="1"/>
          </p:cNvSpPr>
          <p:nvPr>
            <p:ph type="sldNum" sz="quarter" idx="5"/>
          </p:nvPr>
        </p:nvSpPr>
        <p:spPr/>
        <p:txBody>
          <a:bodyPr/>
          <a:lstStyle/>
          <a:p>
            <a:fld id="{190FE76D-D791-AC44-9A83-CF1F5795F38E}" type="slidenum">
              <a:rPr lang="en-US" smtClean="0"/>
              <a:t>6</a:t>
            </a:fld>
            <a:endParaRPr lang="en-US"/>
          </a:p>
        </p:txBody>
      </p:sp>
    </p:spTree>
    <p:extLst>
      <p:ext uri="{BB962C8B-B14F-4D97-AF65-F5344CB8AC3E}">
        <p14:creationId xmlns:p14="http://schemas.microsoft.com/office/powerpoint/2010/main" val="3758323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B1F56-5E1D-F508-F60D-C4CEC13F3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F24DC1-5EF5-0933-7075-B6CC7E1266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9BF168-1D70-F08A-2B9B-B43EC7A3FE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E40B17-ED62-A74A-FBC3-3370BD263D79}"/>
              </a:ext>
            </a:extLst>
          </p:cNvPr>
          <p:cNvSpPr>
            <a:spLocks noGrp="1"/>
          </p:cNvSpPr>
          <p:nvPr>
            <p:ph type="sldNum" sz="quarter" idx="5"/>
          </p:nvPr>
        </p:nvSpPr>
        <p:spPr/>
        <p:txBody>
          <a:bodyPr/>
          <a:lstStyle/>
          <a:p>
            <a:fld id="{190FE76D-D791-AC44-9A83-CF1F5795F38E}" type="slidenum">
              <a:rPr lang="en-US" smtClean="0"/>
              <a:t>7</a:t>
            </a:fld>
            <a:endParaRPr lang="en-US"/>
          </a:p>
        </p:txBody>
      </p:sp>
    </p:spTree>
    <p:extLst>
      <p:ext uri="{BB962C8B-B14F-4D97-AF65-F5344CB8AC3E}">
        <p14:creationId xmlns:p14="http://schemas.microsoft.com/office/powerpoint/2010/main" val="1784089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07693-1C03-E6FF-976E-4680EFEF6E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1973F-2BD1-F841-21DD-6BAF36445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AA6854-8523-65AF-2CBD-A1E8F64D5474}"/>
              </a:ext>
            </a:extLst>
          </p:cNvPr>
          <p:cNvSpPr>
            <a:spLocks noGrp="1"/>
          </p:cNvSpPr>
          <p:nvPr>
            <p:ph type="body" idx="1"/>
          </p:nvPr>
        </p:nvSpPr>
        <p:spPr/>
        <p:txBody>
          <a:bodyPr/>
          <a:lstStyle/>
          <a:p>
            <a:r>
              <a:rPr lang="en-US"/>
              <a:t>Current Plan adopted in 2020, </a:t>
            </a:r>
            <a:r>
              <a:rPr lang="en-US" sz="1200"/>
              <a:t>based on extensive community visioning</a:t>
            </a:r>
            <a:endParaRPr lang="en-US"/>
          </a:p>
          <a:p>
            <a:r>
              <a:rPr lang="en-US"/>
              <a:t>Major update every 10 year (should have 5 year mid-cycle updates) and amended as needed per developer proposals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Major updates reflect changing conditions, growth pressures, and community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FLUM does not show current zoning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Identifies where residential, employment, mixed-use, commercial, parks, and future growth areas are expected to develop.</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Planning and analysis now ensures development happens in an orderly, fiscally responsible, and City-directed manner—rather than through reactive annexations or incompatible development shaped by others.</a:t>
            </a:r>
          </a:p>
          <a:p>
            <a:endParaRPr lang="en-US"/>
          </a:p>
        </p:txBody>
      </p:sp>
      <p:sp>
        <p:nvSpPr>
          <p:cNvPr id="4" name="Slide Number Placeholder 3">
            <a:extLst>
              <a:ext uri="{FF2B5EF4-FFF2-40B4-BE49-F238E27FC236}">
                <a16:creationId xmlns:a16="http://schemas.microsoft.com/office/drawing/2014/main" id="{A9337EAC-6F32-7EBB-C48A-142ECD373BCD}"/>
              </a:ext>
            </a:extLst>
          </p:cNvPr>
          <p:cNvSpPr>
            <a:spLocks noGrp="1"/>
          </p:cNvSpPr>
          <p:nvPr>
            <p:ph type="sldNum" sz="quarter" idx="5"/>
          </p:nvPr>
        </p:nvSpPr>
        <p:spPr/>
        <p:txBody>
          <a:bodyPr/>
          <a:lstStyle/>
          <a:p>
            <a:fld id="{190FE76D-D791-AC44-9A83-CF1F5795F38E}" type="slidenum">
              <a:rPr lang="en-US" smtClean="0"/>
              <a:t>9</a:t>
            </a:fld>
            <a:endParaRPr lang="en-US"/>
          </a:p>
        </p:txBody>
      </p:sp>
    </p:spTree>
    <p:extLst>
      <p:ext uri="{BB962C8B-B14F-4D97-AF65-F5344CB8AC3E}">
        <p14:creationId xmlns:p14="http://schemas.microsoft.com/office/powerpoint/2010/main" val="328616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buFont typeface="Symbol" panose="05050102010706020507" pitchFamily="18" charset="2"/>
              <a:buChar char=""/>
            </a:pPr>
            <a:r>
              <a:rPr lang="en-US" sz="1800"/>
              <a:t>While the Comprehensive Plan provides the ‘big picture’ vision for Thornton, the city uses these more detailed plans to supplement and advance the community vision established in the Policy Framework.  </a:t>
            </a:r>
          </a:p>
          <a:p>
            <a:pPr marL="342900" marR="0" lvl="0" indent="-342900">
              <a:lnSpc>
                <a:spcPct val="107000"/>
              </a:lnSpc>
              <a:buFont typeface="Symbol" panose="05050102010706020507" pitchFamily="18" charset="2"/>
              <a:buChar char=""/>
            </a:pPr>
            <a:endParaRPr lang="en-US" sz="1800"/>
          </a:p>
          <a:p>
            <a:pPr marL="342900" marR="0" lvl="0" indent="-342900">
              <a:lnSpc>
                <a:spcPct val="107000"/>
              </a:lnSpc>
              <a:buFont typeface="Symbol" panose="05050102010706020507" pitchFamily="18" charset="2"/>
              <a:buChar char=""/>
            </a:pPr>
            <a:r>
              <a:rPr lang="en-US" sz="1800"/>
              <a:t>Comp. Plan is comprised of other more specific plans and defers to specific plans for implementation. The types of plans that further refine and specify the comp. plan include: </a:t>
            </a:r>
            <a:r>
              <a:rPr lang="en-US" sz="1800" b="1"/>
              <a:t>functional plans, area plans, implementation documents, and reference or supportive documents </a:t>
            </a:r>
            <a:endParaRPr lang="en-US" sz="1800"/>
          </a:p>
          <a:p>
            <a:pPr marL="342900" marR="0" lvl="0" indent="-342900">
              <a:lnSpc>
                <a:spcPct val="107000"/>
              </a:lnSpc>
              <a:buFont typeface="Symbol" panose="05050102010706020507" pitchFamily="18" charset="2"/>
              <a:buChar char=""/>
            </a:pPr>
            <a:endParaRPr lang="en-US" sz="1800" kern="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b="1" kern="0">
                <a:effectLst/>
                <a:latin typeface="Arial" panose="020B0604020202020204" pitchFamily="34" charset="0"/>
                <a:ea typeface="Calibri" panose="020F0502020204030204" pitchFamily="34" charset="0"/>
                <a:cs typeface="Times New Roman" panose="02020603050405020304" pitchFamily="18" charset="0"/>
              </a:rPr>
              <a:t>For the future N Line stations, there are no more specific plans than the broad guidance provided in the Comp. Plan.</a:t>
            </a:r>
          </a:p>
          <a:p>
            <a:pPr marL="342900" marR="0" lvl="0" indent="-342900">
              <a:lnSpc>
                <a:spcPct val="107000"/>
              </a:lnSpc>
              <a:buFont typeface="Symbol" panose="05050102010706020507" pitchFamily="18" charset="2"/>
              <a:buChar char=""/>
            </a:pPr>
            <a:endParaRPr lang="en-US" sz="1800" kern="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0">
                <a:effectLst/>
                <a:latin typeface="Arial" panose="020B0604020202020204" pitchFamily="34" charset="0"/>
                <a:ea typeface="Calibri" panose="020F0502020204030204" pitchFamily="34" charset="0"/>
                <a:cs typeface="Times New Roman" panose="02020603050405020304" pitchFamily="18" charset="0"/>
              </a:rPr>
              <a:t>The primary scope of Long Range Planning involves the development of the </a:t>
            </a:r>
            <a:r>
              <a:rPr lang="en-US" sz="1800" b="1" kern="0">
                <a:effectLst/>
                <a:latin typeface="Arial" panose="020B0604020202020204" pitchFamily="34" charset="0"/>
                <a:ea typeface="Calibri" panose="020F0502020204030204" pitchFamily="34" charset="0"/>
                <a:cs typeface="Times New Roman" panose="02020603050405020304" pitchFamily="18" charset="0"/>
              </a:rPr>
              <a:t>City’s Comprehensive Plan </a:t>
            </a:r>
            <a:r>
              <a:rPr lang="en-US" sz="1800" kern="0">
                <a:effectLst/>
                <a:latin typeface="Arial" panose="020B0604020202020204" pitchFamily="34" charset="0"/>
                <a:ea typeface="Calibri" panose="020F0502020204030204" pitchFamily="34" charset="0"/>
                <a:cs typeface="Times New Roman" panose="02020603050405020304" pitchFamily="18" charset="0"/>
              </a:rPr>
              <a:t>and </a:t>
            </a:r>
            <a:r>
              <a:rPr lang="en-US" sz="1800" b="1" kern="0">
                <a:effectLst/>
                <a:latin typeface="Arial" panose="020B0604020202020204" pitchFamily="34" charset="0"/>
                <a:ea typeface="Calibri" panose="020F0502020204030204" pitchFamily="34" charset="0"/>
                <a:cs typeface="Times New Roman" panose="02020603050405020304" pitchFamily="18" charset="0"/>
              </a:rPr>
              <a:t>other guidance documents </a:t>
            </a:r>
            <a:r>
              <a:rPr lang="en-US" sz="1800" kern="0">
                <a:effectLst/>
                <a:latin typeface="Arial" panose="020B0604020202020204" pitchFamily="34" charset="0"/>
                <a:ea typeface="Calibri" panose="020F0502020204030204" pitchFamily="34" charset="0"/>
                <a:cs typeface="Times New Roman" panose="02020603050405020304" pitchFamily="18" charset="0"/>
              </a:rPr>
              <a:t>that set a vision for the community's future.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buNone/>
            </a:pPr>
            <a:r>
              <a:rPr lang="en-US" sz="1800" kern="0">
                <a:effectLst/>
                <a:latin typeface="Arial" panose="020B0604020202020204" pitchFamily="34"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0">
                <a:effectLst/>
                <a:latin typeface="Arial" panose="020B0604020202020204" pitchFamily="34" charset="0"/>
                <a:ea typeface="Calibri" panose="020F0502020204030204" pitchFamily="34" charset="0"/>
                <a:cs typeface="Times New Roman" panose="02020603050405020304" pitchFamily="18" charset="0"/>
              </a:rPr>
              <a:t>These documents consider a </a:t>
            </a:r>
            <a:r>
              <a:rPr lang="en-US" sz="1800" b="1" kern="0">
                <a:effectLst/>
                <a:latin typeface="Arial" panose="020B0604020202020204" pitchFamily="34" charset="0"/>
                <a:ea typeface="Calibri" panose="020F0502020204030204" pitchFamily="34" charset="0"/>
                <a:cs typeface="Times New Roman" panose="02020603050405020304" pitchFamily="18" charset="0"/>
              </a:rPr>
              <a:t>broad range of topics </a:t>
            </a:r>
            <a:r>
              <a:rPr lang="en-US" sz="1800" kern="0">
                <a:effectLst/>
                <a:latin typeface="Arial" panose="020B0604020202020204" pitchFamily="34" charset="0"/>
                <a:ea typeface="Calibri" panose="020F0502020204030204" pitchFamily="34" charset="0"/>
                <a:cs typeface="Times New Roman" panose="02020603050405020304" pitchFamily="18" charset="0"/>
              </a:rPr>
              <a:t>and </a:t>
            </a:r>
            <a:r>
              <a:rPr lang="en-US" sz="1800" b="1" kern="0">
                <a:effectLst/>
                <a:latin typeface="Arial" panose="020B0604020202020204" pitchFamily="34" charset="0"/>
                <a:ea typeface="Calibri" panose="020F0502020204030204" pitchFamily="34" charset="0"/>
                <a:cs typeface="Times New Roman" panose="02020603050405020304" pitchFamily="18" charset="0"/>
              </a:rPr>
              <a:t>how they inter-relate </a:t>
            </a:r>
            <a:r>
              <a:rPr lang="en-US" sz="1800" kern="0">
                <a:effectLst/>
                <a:latin typeface="Arial" panose="020B0604020202020204" pitchFamily="34" charset="0"/>
                <a:ea typeface="Calibri" panose="020F0502020204030204" pitchFamily="34" charset="0"/>
                <a:cs typeface="Times New Roman" panose="02020603050405020304" pitchFamily="18" charset="0"/>
              </a:rPr>
              <a:t>including land use, transportation and infrastructure, and economic development in order to </a:t>
            </a:r>
            <a:r>
              <a:rPr lang="en-US" sz="1800" b="1" kern="0">
                <a:effectLst/>
                <a:latin typeface="Arial" panose="020B0604020202020204" pitchFamily="34" charset="0"/>
                <a:ea typeface="Calibri" panose="020F0502020204030204" pitchFamily="34" charset="0"/>
                <a:cs typeface="Times New Roman" panose="02020603050405020304" pitchFamily="18" charset="0"/>
              </a:rPr>
              <a:t>create a cohesive long-term vision </a:t>
            </a:r>
            <a:r>
              <a:rPr lang="en-US" sz="1800" kern="0">
                <a:effectLst/>
                <a:latin typeface="Arial" panose="020B0604020202020204" pitchFamily="34" charset="0"/>
                <a:ea typeface="Calibri" panose="020F0502020204030204" pitchFamily="34" charset="0"/>
                <a:cs typeface="Times New Roman" panose="02020603050405020304" pitchFamily="18" charset="0"/>
              </a:rPr>
              <a:t>for the city.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buNone/>
            </a:pPr>
            <a:r>
              <a:rPr lang="en-US" sz="1800" kern="0">
                <a:effectLst/>
                <a:latin typeface="Arial" panose="020B0604020202020204" pitchFamily="34"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0">
                <a:effectLst/>
                <a:latin typeface="Arial" panose="020B0604020202020204" pitchFamily="34" charset="0"/>
                <a:ea typeface="Calibri" panose="020F0502020204030204" pitchFamily="34" charset="0"/>
                <a:cs typeface="Times New Roman" panose="02020603050405020304" pitchFamily="18" charset="0"/>
              </a:rPr>
              <a:t>And importantly, these planning processes typically involve </a:t>
            </a:r>
            <a:r>
              <a:rPr lang="en-US" sz="1800" b="1" kern="0">
                <a:effectLst/>
                <a:latin typeface="Arial" panose="020B0604020202020204" pitchFamily="34" charset="0"/>
                <a:ea typeface="Calibri" panose="020F0502020204030204" pitchFamily="34" charset="0"/>
                <a:cs typeface="Times New Roman" panose="02020603050405020304" pitchFamily="18" charset="0"/>
              </a:rPr>
              <a:t>extensive community engagement </a:t>
            </a:r>
            <a:r>
              <a:rPr lang="en-US" sz="1800" kern="0">
                <a:effectLst/>
                <a:latin typeface="Arial" panose="020B0604020202020204" pitchFamily="34" charset="0"/>
                <a:ea typeface="Calibri" panose="020F0502020204030204" pitchFamily="34" charset="0"/>
                <a:cs typeface="Times New Roman" panose="02020603050405020304" pitchFamily="18" charset="0"/>
              </a:rPr>
              <a:t>to ensure that </a:t>
            </a:r>
            <a:r>
              <a:rPr lang="en-US" sz="1800" b="1" kern="0">
                <a:effectLst/>
                <a:latin typeface="Arial" panose="020B0604020202020204" pitchFamily="34" charset="0"/>
                <a:ea typeface="Calibri" panose="020F0502020204030204" pitchFamily="34" charset="0"/>
                <a:cs typeface="Times New Roman" panose="02020603050405020304" pitchFamily="18" charset="0"/>
              </a:rPr>
              <a:t>plans reflect </a:t>
            </a:r>
            <a:r>
              <a:rPr lang="en-US" sz="1800" kern="0">
                <a:effectLst/>
                <a:latin typeface="Arial" panose="020B0604020202020204" pitchFamily="34" charset="0"/>
                <a:ea typeface="Calibri" panose="020F0502020204030204" pitchFamily="34" charset="0"/>
                <a:cs typeface="Times New Roman" panose="02020603050405020304" pitchFamily="18" charset="0"/>
              </a:rPr>
              <a:t>the overall </a:t>
            </a:r>
            <a:r>
              <a:rPr lang="en-US" sz="1800" b="1" kern="0">
                <a:effectLst/>
                <a:latin typeface="Arial" panose="020B0604020202020204" pitchFamily="34" charset="0"/>
                <a:ea typeface="Calibri" panose="020F0502020204030204" pitchFamily="34" charset="0"/>
                <a:cs typeface="Times New Roman" panose="02020603050405020304" pitchFamily="18" charset="0"/>
              </a:rPr>
              <a:t>values and aspirations </a:t>
            </a:r>
            <a:r>
              <a:rPr lang="en-US" sz="1800" kern="0">
                <a:effectLst/>
                <a:latin typeface="Arial" panose="020B0604020202020204" pitchFamily="34" charset="0"/>
                <a:ea typeface="Calibri" panose="020F0502020204030204" pitchFamily="34" charset="0"/>
                <a:cs typeface="Times New Roman" panose="02020603050405020304" pitchFamily="18" charset="0"/>
              </a:rPr>
              <a:t>of our residents and businesses.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90FE76D-D791-AC44-9A83-CF1F5795F38E}" type="slidenum">
              <a:rPr lang="en-US" smtClean="0"/>
              <a:t>10</a:t>
            </a:fld>
            <a:endParaRPr lang="en-US"/>
          </a:p>
        </p:txBody>
      </p:sp>
    </p:spTree>
    <p:extLst>
      <p:ext uri="{BB962C8B-B14F-4D97-AF65-F5344CB8AC3E}">
        <p14:creationId xmlns:p14="http://schemas.microsoft.com/office/powerpoint/2010/main" val="16003735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8E1A3-E017-71B9-83E3-9077903E8DD0}"/>
              </a:ext>
            </a:extLst>
          </p:cNvPr>
          <p:cNvSpPr>
            <a:spLocks noGrp="1"/>
          </p:cNvSpPr>
          <p:nvPr>
            <p:ph type="ctrTitle" hasCustomPrompt="1"/>
          </p:nvPr>
        </p:nvSpPr>
        <p:spPr>
          <a:xfrm>
            <a:off x="1524000" y="1122363"/>
            <a:ext cx="9144000" cy="2387600"/>
          </a:xfrm>
        </p:spPr>
        <p:txBody>
          <a:bodyPr anchor="b">
            <a:normAutofit/>
          </a:bodyPr>
          <a:lstStyle>
            <a:lvl1pPr algn="ctr">
              <a:defRPr sz="7200" b="1">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3318B400-B386-F359-1AE8-189C751B7F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0233373-C736-9F7F-8530-4DA14297B15F}"/>
              </a:ext>
            </a:extLst>
          </p:cNvPr>
          <p:cNvSpPr>
            <a:spLocks noGrp="1"/>
          </p:cNvSpPr>
          <p:nvPr>
            <p:ph type="sldNum" sz="quarter" idx="12"/>
          </p:nvPr>
        </p:nvSpPr>
        <p:spPr/>
        <p:txBody>
          <a:bodyPr/>
          <a:lstStyle/>
          <a:p>
            <a:fld id="{23CDE696-EB71-9C41-9A17-1E9AD83A17FD}" type="slidenum">
              <a:rPr lang="en-US" smtClean="0"/>
              <a:t>‹#›</a:t>
            </a:fld>
            <a:endParaRPr lang="en-US"/>
          </a:p>
        </p:txBody>
      </p:sp>
      <p:pic>
        <p:nvPicPr>
          <p:cNvPr id="5" name="Picture 4" descr="Blue letters on a black background&#10;&#10;Description automatically generated">
            <a:extLst>
              <a:ext uri="{FF2B5EF4-FFF2-40B4-BE49-F238E27FC236}">
                <a16:creationId xmlns:a16="http://schemas.microsoft.com/office/drawing/2014/main" id="{A3E95B9F-5DB9-A28F-3CB2-6FE02B96420E}"/>
              </a:ext>
            </a:extLst>
          </p:cNvPr>
          <p:cNvPicPr>
            <a:picLocks noChangeAspect="1"/>
          </p:cNvPicPr>
          <p:nvPr userDrawn="1"/>
        </p:nvPicPr>
        <p:blipFill>
          <a:blip r:embed="rId2"/>
          <a:stretch>
            <a:fillRect/>
          </a:stretch>
        </p:blipFill>
        <p:spPr>
          <a:xfrm>
            <a:off x="63500" y="80820"/>
            <a:ext cx="3111499" cy="718038"/>
          </a:xfrm>
          <a:prstGeom prst="rect">
            <a:avLst/>
          </a:prstGeom>
        </p:spPr>
      </p:pic>
    </p:spTree>
    <p:extLst>
      <p:ext uri="{BB962C8B-B14F-4D97-AF65-F5344CB8AC3E}">
        <p14:creationId xmlns:p14="http://schemas.microsoft.com/office/powerpoint/2010/main" val="2394830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idebar 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E268DD-B7BE-6BA0-7E7C-2B341B7E2BFC}"/>
              </a:ext>
            </a:extLst>
          </p:cNvPr>
          <p:cNvSpPr/>
          <p:nvPr userDrawn="1"/>
        </p:nvSpPr>
        <p:spPr>
          <a:xfrm>
            <a:off x="-1" y="-8298"/>
            <a:ext cx="7064829" cy="6867143"/>
          </a:xfrm>
          <a:prstGeom prst="rect">
            <a:avLst/>
          </a:prstGeom>
          <a:solidFill>
            <a:schemeClr val="bg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Rectangle 3">
            <a:extLst>
              <a:ext uri="{FF2B5EF4-FFF2-40B4-BE49-F238E27FC236}">
                <a16:creationId xmlns:a16="http://schemas.microsoft.com/office/drawing/2014/main" id="{A4ECDDEB-A51E-B6DF-FE6C-ACFE5389D77C}"/>
              </a:ext>
            </a:extLst>
          </p:cNvPr>
          <p:cNvSpPr/>
          <p:nvPr userDrawn="1"/>
        </p:nvSpPr>
        <p:spPr>
          <a:xfrm>
            <a:off x="0" y="6609294"/>
            <a:ext cx="10541000" cy="25556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43D99C3-030B-B984-33F8-E7792D3D34BA}"/>
              </a:ext>
            </a:extLst>
          </p:cNvPr>
          <p:cNvPicPr>
            <a:picLocks noChangeAspect="1"/>
          </p:cNvPicPr>
          <p:nvPr userDrawn="1"/>
        </p:nvPicPr>
        <p:blipFill rotWithShape="1">
          <a:blip r:embed="rId2"/>
          <a:srcRect l="-1" t="19704" r="44448" b="24118"/>
          <a:stretch/>
        </p:blipFill>
        <p:spPr>
          <a:xfrm>
            <a:off x="5401245" y="-8297"/>
            <a:ext cx="6790756" cy="6867144"/>
          </a:xfrm>
          <a:prstGeom prst="rect">
            <a:avLst/>
          </a:prstGeom>
        </p:spPr>
      </p:pic>
      <p:sp>
        <p:nvSpPr>
          <p:cNvPr id="14" name="Content Placeholder 42">
            <a:extLst>
              <a:ext uri="{FF2B5EF4-FFF2-40B4-BE49-F238E27FC236}">
                <a16:creationId xmlns:a16="http://schemas.microsoft.com/office/drawing/2014/main" id="{E1FDD9A5-9588-CB8D-3C76-B8AE1300BEBE}"/>
              </a:ext>
            </a:extLst>
          </p:cNvPr>
          <p:cNvSpPr>
            <a:spLocks noGrp="1"/>
          </p:cNvSpPr>
          <p:nvPr>
            <p:ph sz="quarter" idx="10"/>
          </p:nvPr>
        </p:nvSpPr>
        <p:spPr>
          <a:xfrm>
            <a:off x="6342857" y="358775"/>
            <a:ext cx="5560218" cy="614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9">
            <a:extLst>
              <a:ext uri="{FF2B5EF4-FFF2-40B4-BE49-F238E27FC236}">
                <a16:creationId xmlns:a16="http://schemas.microsoft.com/office/drawing/2014/main" id="{C1DF7CB2-58EA-DA21-E50F-732F185F27BF}"/>
              </a:ext>
            </a:extLst>
          </p:cNvPr>
          <p:cNvSpPr>
            <a:spLocks noGrp="1"/>
          </p:cNvSpPr>
          <p:nvPr>
            <p:ph type="title" hasCustomPrompt="1"/>
          </p:nvPr>
        </p:nvSpPr>
        <p:spPr>
          <a:xfrm>
            <a:off x="889000" y="1845129"/>
            <a:ext cx="3911600" cy="3706585"/>
          </a:xfrm>
        </p:spPr>
        <p:txBody>
          <a:bodyPr anchor="t" anchorCtr="0"/>
          <a:lstStyle>
            <a:lvl1pPr>
              <a:defRPr b="1">
                <a:solidFill>
                  <a:schemeClr val="accent1"/>
                </a:solidFill>
              </a:defRPr>
            </a:lvl1pPr>
          </a:lstStyle>
          <a:p>
            <a:r>
              <a:rPr lang="en-US"/>
              <a:t>CLICK TO EDIT MASTER TITLE STYLE</a:t>
            </a:r>
          </a:p>
        </p:txBody>
      </p:sp>
      <p:pic>
        <p:nvPicPr>
          <p:cNvPr id="5" name="Picture 4" descr="Blue letters on a black background&#10;&#10;Description automatically generated">
            <a:extLst>
              <a:ext uri="{FF2B5EF4-FFF2-40B4-BE49-F238E27FC236}">
                <a16:creationId xmlns:a16="http://schemas.microsoft.com/office/drawing/2014/main" id="{B3D3ED77-A8ED-1F62-901D-6FC2DFEEDDC1}"/>
              </a:ext>
            </a:extLst>
          </p:cNvPr>
          <p:cNvPicPr>
            <a:picLocks noChangeAspect="1"/>
          </p:cNvPicPr>
          <p:nvPr userDrawn="1"/>
        </p:nvPicPr>
        <p:blipFill>
          <a:blip r:embed="rId3"/>
          <a:stretch>
            <a:fillRect/>
          </a:stretch>
        </p:blipFill>
        <p:spPr>
          <a:xfrm>
            <a:off x="170317" y="200378"/>
            <a:ext cx="3111499" cy="718038"/>
          </a:xfrm>
          <a:prstGeom prst="rect">
            <a:avLst/>
          </a:prstGeom>
        </p:spPr>
      </p:pic>
    </p:spTree>
    <p:extLst>
      <p:ext uri="{BB962C8B-B14F-4D97-AF65-F5344CB8AC3E}">
        <p14:creationId xmlns:p14="http://schemas.microsoft.com/office/powerpoint/2010/main" val="1485738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1882A5-47CB-E4D3-69E4-7C5F13944A0F}"/>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20963882-239F-C0B5-2B66-0952AC9F4888}"/>
              </a:ext>
            </a:extLst>
          </p:cNvPr>
          <p:cNvSpPr>
            <a:spLocks noGrp="1"/>
          </p:cNvSpPr>
          <p:nvPr>
            <p:ph type="title" hasCustomPrompt="1"/>
          </p:nvPr>
        </p:nvSpPr>
        <p:spPr>
          <a:xfrm>
            <a:off x="838200" y="681037"/>
            <a:ext cx="10515600" cy="1009651"/>
          </a:xfrm>
        </p:spPr>
        <p:txBody>
          <a:bodyPr/>
          <a:lstStyle>
            <a:lvl1pPr algn="ctr">
              <a:defRPr b="1">
                <a:solidFill>
                  <a:schemeClr val="accent1"/>
                </a:solidFill>
              </a:defRPr>
            </a:lvl1pPr>
          </a:lstStyle>
          <a:p>
            <a:r>
              <a:rPr lang="en-US"/>
              <a:t>CLICK TO EDIT MASTER TITLE STYLE</a:t>
            </a:r>
          </a:p>
        </p:txBody>
      </p:sp>
      <p:pic>
        <p:nvPicPr>
          <p:cNvPr id="5" name="Picture 4" descr="Blue letters on a black background&#10;&#10;Description automatically generated">
            <a:extLst>
              <a:ext uri="{FF2B5EF4-FFF2-40B4-BE49-F238E27FC236}">
                <a16:creationId xmlns:a16="http://schemas.microsoft.com/office/drawing/2014/main" id="{51DB5537-FF37-F47D-9F5E-C02206ADD7B7}"/>
              </a:ext>
            </a:extLst>
          </p:cNvPr>
          <p:cNvPicPr>
            <a:picLocks noChangeAspect="1"/>
          </p:cNvPicPr>
          <p:nvPr userDrawn="1"/>
        </p:nvPicPr>
        <p:blipFill>
          <a:blip r:embed="rId2"/>
          <a:stretch>
            <a:fillRect/>
          </a:stretch>
        </p:blipFill>
        <p:spPr>
          <a:xfrm>
            <a:off x="8928100" y="5817944"/>
            <a:ext cx="3111499" cy="718038"/>
          </a:xfrm>
          <a:prstGeom prst="rect">
            <a:avLst/>
          </a:prstGeom>
        </p:spPr>
      </p:pic>
      <p:sp>
        <p:nvSpPr>
          <p:cNvPr id="2" name="Rectangle 1">
            <a:extLst>
              <a:ext uri="{FF2B5EF4-FFF2-40B4-BE49-F238E27FC236}">
                <a16:creationId xmlns:a16="http://schemas.microsoft.com/office/drawing/2014/main" id="{D84EE59F-F78C-5794-CF23-3D0EB763096D}"/>
              </a:ext>
            </a:extLst>
          </p:cNvPr>
          <p:cNvSpPr/>
          <p:nvPr userDrawn="1"/>
        </p:nvSpPr>
        <p:spPr>
          <a:xfrm>
            <a:off x="0" y="6609294"/>
            <a:ext cx="12192000" cy="25556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580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315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DA6A3D-DBF4-9E70-2CDB-37189572C692}"/>
              </a:ext>
            </a:extLst>
          </p:cNvPr>
          <p:cNvSpPr/>
          <p:nvPr userDrawn="1"/>
        </p:nvSpPr>
        <p:spPr>
          <a:xfrm>
            <a:off x="1651000" y="6602436"/>
            <a:ext cx="10541000" cy="25556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6713B61B-260C-2DCD-B21B-048F6E8D4D0D}"/>
              </a:ext>
            </a:extLst>
          </p:cNvPr>
          <p:cNvSpPr/>
          <p:nvPr userDrawn="1"/>
        </p:nvSpPr>
        <p:spPr>
          <a:xfrm>
            <a:off x="-2205231" y="-340242"/>
            <a:ext cx="7538484" cy="7538484"/>
          </a:xfrm>
          <a:prstGeom prst="ellipse">
            <a:avLst/>
          </a:prstGeom>
          <a:ln>
            <a:noFill/>
          </a:ln>
          <a:effectLst>
            <a:outerShdw blurRad="164800" dist="38100" dir="2700000" sx="100246" sy="100246" algn="tl" rotWithShape="0">
              <a:prstClr val="black">
                <a:alpha val="2516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0B7BC4C-72A5-3D79-9CEB-44362309E1F1}"/>
              </a:ext>
            </a:extLst>
          </p:cNvPr>
          <p:cNvPicPr>
            <a:picLocks noChangeAspect="1"/>
          </p:cNvPicPr>
          <p:nvPr userDrawn="1"/>
        </p:nvPicPr>
        <p:blipFill rotWithShape="1">
          <a:blip r:embed="rId2"/>
          <a:srcRect l="29253" t="4514" r="-4291" b="4514"/>
          <a:stretch/>
        </p:blipFill>
        <p:spPr>
          <a:xfrm>
            <a:off x="-1" y="0"/>
            <a:ext cx="5656713" cy="6858000"/>
          </a:xfrm>
          <a:prstGeom prst="rect">
            <a:avLst/>
          </a:prstGeom>
        </p:spPr>
      </p:pic>
      <p:sp>
        <p:nvSpPr>
          <p:cNvPr id="4" name="Oval 3">
            <a:extLst>
              <a:ext uri="{FF2B5EF4-FFF2-40B4-BE49-F238E27FC236}">
                <a16:creationId xmlns:a16="http://schemas.microsoft.com/office/drawing/2014/main" id="{2A062615-F569-0666-76B5-0CFDDA84E2FC}"/>
              </a:ext>
            </a:extLst>
          </p:cNvPr>
          <p:cNvSpPr/>
          <p:nvPr userDrawn="1"/>
        </p:nvSpPr>
        <p:spPr>
          <a:xfrm>
            <a:off x="-2205231" y="-340242"/>
            <a:ext cx="7538484" cy="7538484"/>
          </a:xfrm>
          <a:prstGeom prst="ellipse">
            <a:avLst/>
          </a:prstGeom>
          <a:gradFill>
            <a:gsLst>
              <a:gs pos="0">
                <a:schemeClr val="accent1">
                  <a:shade val="30000"/>
                  <a:satMod val="115000"/>
                </a:schemeClr>
              </a:gs>
              <a:gs pos="100000">
                <a:schemeClr val="accent1">
                  <a:shade val="100000"/>
                  <a:satMod val="115000"/>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B9B1CFD-C3DD-86EA-7D80-B455E72DDE97}"/>
              </a:ext>
            </a:extLst>
          </p:cNvPr>
          <p:cNvPicPr>
            <a:picLocks noChangeAspect="1"/>
          </p:cNvPicPr>
          <p:nvPr userDrawn="1"/>
        </p:nvPicPr>
        <p:blipFill>
          <a:blip r:embed="rId3"/>
          <a:srcRect/>
          <a:stretch/>
        </p:blipFill>
        <p:spPr>
          <a:xfrm>
            <a:off x="886881" y="1635092"/>
            <a:ext cx="3559491" cy="2594008"/>
          </a:xfrm>
          <a:prstGeom prst="rect">
            <a:avLst/>
          </a:prstGeom>
        </p:spPr>
      </p:pic>
    </p:spTree>
    <p:extLst>
      <p:ext uri="{BB962C8B-B14F-4D97-AF65-F5344CB8AC3E}">
        <p14:creationId xmlns:p14="http://schemas.microsoft.com/office/powerpoint/2010/main" val="3894319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tro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90F53E-FB02-C3F2-EC92-8B89389E64BA}"/>
              </a:ext>
            </a:extLst>
          </p:cNvPr>
          <p:cNvSpPr/>
          <p:nvPr userDrawn="1"/>
        </p:nvSpPr>
        <p:spPr>
          <a:xfrm>
            <a:off x="-850900" y="0"/>
            <a:ext cx="130429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white letter on a black background&#10;&#10;Description automatically generated">
            <a:extLst>
              <a:ext uri="{FF2B5EF4-FFF2-40B4-BE49-F238E27FC236}">
                <a16:creationId xmlns:a16="http://schemas.microsoft.com/office/drawing/2014/main" id="{D0A1B5E6-1491-B8FB-DF0A-4B70094651AD}"/>
              </a:ext>
            </a:extLst>
          </p:cNvPr>
          <p:cNvPicPr>
            <a:picLocks noChangeAspect="1"/>
          </p:cNvPicPr>
          <p:nvPr userDrawn="1"/>
        </p:nvPicPr>
        <p:blipFill>
          <a:blip r:embed="rId2">
            <a:alphaModFix amt="3000"/>
          </a:blip>
          <a:stretch>
            <a:fillRect/>
          </a:stretch>
        </p:blipFill>
        <p:spPr>
          <a:xfrm>
            <a:off x="1536699" y="-25399"/>
            <a:ext cx="10943169" cy="1576963"/>
          </a:xfrm>
          <a:prstGeom prst="rect">
            <a:avLst/>
          </a:prstGeom>
        </p:spPr>
      </p:pic>
      <p:pic>
        <p:nvPicPr>
          <p:cNvPr id="16" name="Picture 15" descr="A white letter on a black background&#10;&#10;Description automatically generated">
            <a:extLst>
              <a:ext uri="{FF2B5EF4-FFF2-40B4-BE49-F238E27FC236}">
                <a16:creationId xmlns:a16="http://schemas.microsoft.com/office/drawing/2014/main" id="{341562D3-014F-88B6-4C95-D154F3758F8E}"/>
              </a:ext>
            </a:extLst>
          </p:cNvPr>
          <p:cNvPicPr>
            <a:picLocks noChangeAspect="1"/>
          </p:cNvPicPr>
          <p:nvPr userDrawn="1"/>
        </p:nvPicPr>
        <p:blipFill>
          <a:blip r:embed="rId2">
            <a:alphaModFix amt="2000"/>
          </a:blip>
          <a:stretch>
            <a:fillRect/>
          </a:stretch>
        </p:blipFill>
        <p:spPr>
          <a:xfrm>
            <a:off x="1536699" y="1751879"/>
            <a:ext cx="10943169" cy="1576963"/>
          </a:xfrm>
          <a:prstGeom prst="rect">
            <a:avLst/>
          </a:prstGeom>
        </p:spPr>
      </p:pic>
      <p:pic>
        <p:nvPicPr>
          <p:cNvPr id="17" name="Picture 16" descr="A white letter on a black background&#10;&#10;Description automatically generated">
            <a:extLst>
              <a:ext uri="{FF2B5EF4-FFF2-40B4-BE49-F238E27FC236}">
                <a16:creationId xmlns:a16="http://schemas.microsoft.com/office/drawing/2014/main" id="{1AE26741-8EAD-F09E-46AA-10AA1B50BFB2}"/>
              </a:ext>
            </a:extLst>
          </p:cNvPr>
          <p:cNvPicPr>
            <a:picLocks noChangeAspect="1"/>
          </p:cNvPicPr>
          <p:nvPr userDrawn="1"/>
        </p:nvPicPr>
        <p:blipFill>
          <a:blip r:embed="rId2">
            <a:alphaModFix amt="1000"/>
          </a:blip>
          <a:stretch>
            <a:fillRect/>
          </a:stretch>
        </p:blipFill>
        <p:spPr>
          <a:xfrm>
            <a:off x="1536699" y="3529157"/>
            <a:ext cx="10943169" cy="1576963"/>
          </a:xfrm>
          <a:prstGeom prst="rect">
            <a:avLst/>
          </a:prstGeom>
        </p:spPr>
      </p:pic>
      <p:pic>
        <p:nvPicPr>
          <p:cNvPr id="19" name="Picture 18" descr="A white letter on a black background&#10;&#10;Description automatically generated">
            <a:extLst>
              <a:ext uri="{FF2B5EF4-FFF2-40B4-BE49-F238E27FC236}">
                <a16:creationId xmlns:a16="http://schemas.microsoft.com/office/drawing/2014/main" id="{22D57195-B209-A7BB-8AF5-27560AB91E1E}"/>
              </a:ext>
            </a:extLst>
          </p:cNvPr>
          <p:cNvPicPr>
            <a:picLocks noChangeAspect="1"/>
          </p:cNvPicPr>
          <p:nvPr userDrawn="1"/>
        </p:nvPicPr>
        <p:blipFill>
          <a:blip r:embed="rId2">
            <a:alphaModFix amt="1000"/>
          </a:blip>
          <a:stretch>
            <a:fillRect/>
          </a:stretch>
        </p:blipFill>
        <p:spPr>
          <a:xfrm>
            <a:off x="1536699" y="5306436"/>
            <a:ext cx="10943169" cy="1576963"/>
          </a:xfrm>
          <a:prstGeom prst="rect">
            <a:avLst/>
          </a:prstGeom>
        </p:spPr>
      </p:pic>
      <p:sp>
        <p:nvSpPr>
          <p:cNvPr id="4" name="Rectangle 3">
            <a:extLst>
              <a:ext uri="{FF2B5EF4-FFF2-40B4-BE49-F238E27FC236}">
                <a16:creationId xmlns:a16="http://schemas.microsoft.com/office/drawing/2014/main" id="{2A062615-F569-0666-76B5-0CFDDA84E2FC}"/>
              </a:ext>
            </a:extLst>
          </p:cNvPr>
          <p:cNvSpPr/>
          <p:nvPr userDrawn="1"/>
        </p:nvSpPr>
        <p:spPr>
          <a:xfrm>
            <a:off x="1841500" y="0"/>
            <a:ext cx="10350500" cy="6858000"/>
          </a:xfrm>
          <a:prstGeom prst="rect">
            <a:avLst/>
          </a:prstGeom>
          <a:gradFill>
            <a:gsLst>
              <a:gs pos="0">
                <a:schemeClr val="accent1">
                  <a:shade val="30000"/>
                  <a:satMod val="115000"/>
                  <a:alpha val="39948"/>
                </a:schemeClr>
              </a:gs>
              <a:gs pos="100000">
                <a:schemeClr val="accent1">
                  <a:shade val="100000"/>
                  <a:satMod val="115000"/>
                  <a:alpha val="29695"/>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6AC2EA5-E82F-06F0-FF61-370A25281064}"/>
              </a:ext>
            </a:extLst>
          </p:cNvPr>
          <p:cNvSpPr/>
          <p:nvPr userDrawn="1"/>
        </p:nvSpPr>
        <p:spPr>
          <a:xfrm>
            <a:off x="1651000" y="6602436"/>
            <a:ext cx="10541000" cy="25556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6713B61B-260C-2DCD-B21B-048F6E8D4D0D}"/>
              </a:ext>
            </a:extLst>
          </p:cNvPr>
          <p:cNvSpPr/>
          <p:nvPr userDrawn="1"/>
        </p:nvSpPr>
        <p:spPr>
          <a:xfrm>
            <a:off x="-3320385" y="-340242"/>
            <a:ext cx="7538484" cy="7538484"/>
          </a:xfrm>
          <a:prstGeom prst="ellipse">
            <a:avLst/>
          </a:prstGeom>
          <a:ln>
            <a:noFill/>
          </a:ln>
          <a:effectLst>
            <a:outerShdw blurRad="164800" dist="38100" dir="2700000" sx="100246" sy="100246" algn="tl" rotWithShape="0">
              <a:prstClr val="black">
                <a:alpha val="2516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E3DA8F3-4650-6088-B51E-07FF378FC31F}"/>
              </a:ext>
            </a:extLst>
          </p:cNvPr>
          <p:cNvPicPr>
            <a:picLocks noChangeAspect="1"/>
          </p:cNvPicPr>
          <p:nvPr userDrawn="1"/>
        </p:nvPicPr>
        <p:blipFill>
          <a:blip r:embed="rId3"/>
          <a:srcRect/>
          <a:stretch/>
        </p:blipFill>
        <p:spPr>
          <a:xfrm>
            <a:off x="9814317" y="267841"/>
            <a:ext cx="2126087" cy="1549402"/>
          </a:xfrm>
          <a:prstGeom prst="rect">
            <a:avLst/>
          </a:prstGeom>
        </p:spPr>
      </p:pic>
    </p:spTree>
    <p:extLst>
      <p:ext uri="{BB962C8B-B14F-4D97-AF65-F5344CB8AC3E}">
        <p14:creationId xmlns:p14="http://schemas.microsoft.com/office/powerpoint/2010/main" val="159756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Intro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90F53E-FB02-C3F2-EC92-8B89389E64BA}"/>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0B7BC4C-72A5-3D79-9CEB-44362309E1F1}"/>
              </a:ext>
            </a:extLst>
          </p:cNvPr>
          <p:cNvPicPr>
            <a:picLocks noChangeAspect="1"/>
          </p:cNvPicPr>
          <p:nvPr userDrawn="1"/>
        </p:nvPicPr>
        <p:blipFill rotWithShape="1">
          <a:blip r:embed="rId2"/>
          <a:srcRect/>
          <a:stretch/>
        </p:blipFill>
        <p:spPr>
          <a:xfrm>
            <a:off x="1804804" y="-1154804"/>
            <a:ext cx="9167607" cy="9167607"/>
          </a:xfrm>
          <a:prstGeom prst="rect">
            <a:avLst/>
          </a:prstGeom>
        </p:spPr>
      </p:pic>
      <p:sp>
        <p:nvSpPr>
          <p:cNvPr id="4" name="Rectangle 3">
            <a:extLst>
              <a:ext uri="{FF2B5EF4-FFF2-40B4-BE49-F238E27FC236}">
                <a16:creationId xmlns:a16="http://schemas.microsoft.com/office/drawing/2014/main" id="{2A062615-F569-0666-76B5-0CFDDA84E2FC}"/>
              </a:ext>
            </a:extLst>
          </p:cNvPr>
          <p:cNvSpPr/>
          <p:nvPr userDrawn="1"/>
        </p:nvSpPr>
        <p:spPr>
          <a:xfrm>
            <a:off x="0" y="0"/>
            <a:ext cx="9771321" cy="6858000"/>
          </a:xfrm>
          <a:prstGeom prst="rect">
            <a:avLst/>
          </a:prstGeom>
          <a:gradFill>
            <a:gsLst>
              <a:gs pos="0">
                <a:schemeClr val="accent1">
                  <a:shade val="30000"/>
                  <a:satMod val="115000"/>
                </a:schemeClr>
              </a:gs>
              <a:gs pos="100000">
                <a:schemeClr val="accent1">
                  <a:shade val="100000"/>
                  <a:satMod val="115000"/>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B9B1CFD-C3DD-86EA-7D80-B455E72DDE97}"/>
              </a:ext>
            </a:extLst>
          </p:cNvPr>
          <p:cNvPicPr>
            <a:picLocks noChangeAspect="1"/>
          </p:cNvPicPr>
          <p:nvPr userDrawn="1"/>
        </p:nvPicPr>
        <p:blipFill>
          <a:blip r:embed="rId3"/>
          <a:srcRect/>
          <a:stretch/>
        </p:blipFill>
        <p:spPr>
          <a:xfrm>
            <a:off x="9939575" y="183725"/>
            <a:ext cx="2065672" cy="1505375"/>
          </a:xfrm>
          <a:prstGeom prst="rect">
            <a:avLst/>
          </a:prstGeom>
        </p:spPr>
      </p:pic>
      <p:pic>
        <p:nvPicPr>
          <p:cNvPr id="6" name="Picture 5">
            <a:extLst>
              <a:ext uri="{FF2B5EF4-FFF2-40B4-BE49-F238E27FC236}">
                <a16:creationId xmlns:a16="http://schemas.microsoft.com/office/drawing/2014/main" id="{20CEFB34-BD50-7932-F89E-1C29AB7A39BD}"/>
              </a:ext>
            </a:extLst>
          </p:cNvPr>
          <p:cNvPicPr>
            <a:picLocks noChangeAspect="1"/>
          </p:cNvPicPr>
          <p:nvPr userDrawn="1"/>
        </p:nvPicPr>
        <p:blipFill rotWithShape="1">
          <a:blip r:embed="rId4"/>
          <a:srcRect l="46735" t="1250" r="-1683" b="1250"/>
          <a:stretch/>
        </p:blipFill>
        <p:spPr>
          <a:xfrm>
            <a:off x="0" y="0"/>
            <a:ext cx="3864864" cy="6858000"/>
          </a:xfrm>
          <a:prstGeom prst="rect">
            <a:avLst/>
          </a:prstGeom>
        </p:spPr>
      </p:pic>
    </p:spTree>
    <p:extLst>
      <p:ext uri="{BB962C8B-B14F-4D97-AF65-F5344CB8AC3E}">
        <p14:creationId xmlns:p14="http://schemas.microsoft.com/office/powerpoint/2010/main" val="225319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12304E-0693-9A16-D53C-D8A480A50BB0}"/>
              </a:ext>
            </a:extLst>
          </p:cNvPr>
          <p:cNvSpPr>
            <a:spLocks noGrp="1"/>
          </p:cNvSpPr>
          <p:nvPr>
            <p:ph type="title" hasCustomPrompt="1"/>
          </p:nvPr>
        </p:nvSpPr>
        <p:spPr>
          <a:xfrm>
            <a:off x="838200" y="1678577"/>
            <a:ext cx="10515600" cy="2237013"/>
          </a:xfrm>
        </p:spPr>
        <p:txBody>
          <a:bodyPr>
            <a:noAutofit/>
          </a:bodyPr>
          <a:lstStyle>
            <a:lvl1pPr algn="ctr">
              <a:defRPr sz="7200" b="1">
                <a:solidFill>
                  <a:schemeClr val="accent1"/>
                </a:solidFill>
              </a:defRPr>
            </a:lvl1pPr>
          </a:lstStyle>
          <a:p>
            <a:r>
              <a:rPr lang="en-US"/>
              <a:t>Click to edit Master </a:t>
            </a:r>
            <a:br>
              <a:rPr lang="en-US"/>
            </a:br>
            <a:r>
              <a:rPr lang="en-US"/>
              <a:t>title style</a:t>
            </a:r>
          </a:p>
        </p:txBody>
      </p:sp>
      <p:pic>
        <p:nvPicPr>
          <p:cNvPr id="5" name="Picture 4" descr="Blue letters on a black background&#10;&#10;Description automatically generated">
            <a:extLst>
              <a:ext uri="{FF2B5EF4-FFF2-40B4-BE49-F238E27FC236}">
                <a16:creationId xmlns:a16="http://schemas.microsoft.com/office/drawing/2014/main" id="{1905FB01-D680-E8B9-A1E3-57D7F5B93B50}"/>
              </a:ext>
            </a:extLst>
          </p:cNvPr>
          <p:cNvPicPr>
            <a:picLocks noChangeAspect="1"/>
          </p:cNvPicPr>
          <p:nvPr userDrawn="1"/>
        </p:nvPicPr>
        <p:blipFill>
          <a:blip r:embed="rId2"/>
          <a:stretch>
            <a:fillRect/>
          </a:stretch>
        </p:blipFill>
        <p:spPr>
          <a:xfrm>
            <a:off x="8928100" y="5817944"/>
            <a:ext cx="3111499" cy="718038"/>
          </a:xfrm>
          <a:prstGeom prst="rect">
            <a:avLst/>
          </a:prstGeom>
        </p:spPr>
      </p:pic>
      <p:sp>
        <p:nvSpPr>
          <p:cNvPr id="3" name="Rectangle 2">
            <a:extLst>
              <a:ext uri="{FF2B5EF4-FFF2-40B4-BE49-F238E27FC236}">
                <a16:creationId xmlns:a16="http://schemas.microsoft.com/office/drawing/2014/main" id="{000C135F-B00A-DDF7-0CC9-40329BF68436}"/>
              </a:ext>
            </a:extLst>
          </p:cNvPr>
          <p:cNvSpPr/>
          <p:nvPr userDrawn="1"/>
        </p:nvSpPr>
        <p:spPr>
          <a:xfrm>
            <a:off x="0" y="6602436"/>
            <a:ext cx="12192000" cy="25556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3201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idebar 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4C82220-9EB6-2DE9-1CB4-6E7E954FE631}"/>
              </a:ext>
            </a:extLst>
          </p:cNvPr>
          <p:cNvSpPr/>
          <p:nvPr userDrawn="1"/>
        </p:nvSpPr>
        <p:spPr>
          <a:xfrm>
            <a:off x="-1" y="0"/>
            <a:ext cx="4758613"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3E08C19-A6EE-3E86-4537-5262BD887EF5}"/>
              </a:ext>
            </a:extLst>
          </p:cNvPr>
          <p:cNvPicPr>
            <a:picLocks noChangeAspect="1"/>
          </p:cNvPicPr>
          <p:nvPr userDrawn="1"/>
        </p:nvPicPr>
        <p:blipFill rotWithShape="1">
          <a:blip r:embed="rId2"/>
          <a:srcRect l="30184" t="-1523" r="-1583" b="22065"/>
          <a:stretch/>
        </p:blipFill>
        <p:spPr>
          <a:xfrm>
            <a:off x="-1" y="1562100"/>
            <a:ext cx="4758613" cy="5295900"/>
          </a:xfrm>
          <a:prstGeom prst="rect">
            <a:avLst/>
          </a:prstGeom>
        </p:spPr>
      </p:pic>
      <p:sp>
        <p:nvSpPr>
          <p:cNvPr id="3" name="Rectangle 2">
            <a:extLst>
              <a:ext uri="{FF2B5EF4-FFF2-40B4-BE49-F238E27FC236}">
                <a16:creationId xmlns:a16="http://schemas.microsoft.com/office/drawing/2014/main" id="{5261F41A-E8CE-815D-B6A9-C3A1CB7BABC4}"/>
              </a:ext>
            </a:extLst>
          </p:cNvPr>
          <p:cNvSpPr/>
          <p:nvPr userDrawn="1"/>
        </p:nvSpPr>
        <p:spPr>
          <a:xfrm rot="16200000">
            <a:off x="-738542" y="1360840"/>
            <a:ext cx="6235699" cy="4758612"/>
          </a:xfrm>
          <a:prstGeom prst="rect">
            <a:avLst/>
          </a:prstGeom>
          <a:gradFill>
            <a:gsLst>
              <a:gs pos="0">
                <a:schemeClr val="accent1">
                  <a:shade val="30000"/>
                  <a:satMod val="115000"/>
                  <a:alpha val="69786"/>
                </a:schemeClr>
              </a:gs>
              <a:gs pos="100000">
                <a:schemeClr val="accent1">
                  <a:shade val="100000"/>
                  <a:satMod val="115000"/>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ontent Placeholder 42">
            <a:extLst>
              <a:ext uri="{FF2B5EF4-FFF2-40B4-BE49-F238E27FC236}">
                <a16:creationId xmlns:a16="http://schemas.microsoft.com/office/drawing/2014/main" id="{B10D1B66-90C7-4014-BAF1-F10BF2C908EC}"/>
              </a:ext>
            </a:extLst>
          </p:cNvPr>
          <p:cNvSpPr>
            <a:spLocks noGrp="1"/>
          </p:cNvSpPr>
          <p:nvPr>
            <p:ph sz="quarter" idx="10"/>
          </p:nvPr>
        </p:nvSpPr>
        <p:spPr>
          <a:xfrm>
            <a:off x="5062538" y="358775"/>
            <a:ext cx="6840537" cy="614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AD1297-F9E9-A7E2-6D3F-886E20449B83}"/>
              </a:ext>
            </a:extLst>
          </p:cNvPr>
          <p:cNvPicPr>
            <a:picLocks noChangeAspect="1"/>
          </p:cNvPicPr>
          <p:nvPr userDrawn="1"/>
        </p:nvPicPr>
        <p:blipFill>
          <a:blip r:embed="rId3"/>
          <a:srcRect/>
          <a:stretch/>
        </p:blipFill>
        <p:spPr>
          <a:xfrm>
            <a:off x="170317" y="200965"/>
            <a:ext cx="3111499" cy="716864"/>
          </a:xfrm>
          <a:prstGeom prst="rect">
            <a:avLst/>
          </a:prstGeom>
        </p:spPr>
      </p:pic>
      <p:sp>
        <p:nvSpPr>
          <p:cNvPr id="11" name="Title 9">
            <a:extLst>
              <a:ext uri="{FF2B5EF4-FFF2-40B4-BE49-F238E27FC236}">
                <a16:creationId xmlns:a16="http://schemas.microsoft.com/office/drawing/2014/main" id="{0E3FCA09-C2DF-235A-F3DF-7DA7A441CB02}"/>
              </a:ext>
            </a:extLst>
          </p:cNvPr>
          <p:cNvSpPr>
            <a:spLocks noGrp="1"/>
          </p:cNvSpPr>
          <p:nvPr>
            <p:ph type="title"/>
          </p:nvPr>
        </p:nvSpPr>
        <p:spPr>
          <a:xfrm>
            <a:off x="872672" y="1845129"/>
            <a:ext cx="3111499" cy="3706585"/>
          </a:xfrm>
        </p:spPr>
        <p:txBody>
          <a:bodyPr anchor="t" anchorCtr="0"/>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283678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idebar 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4C82220-9EB6-2DE9-1CB4-6E7E954FE631}"/>
              </a:ext>
            </a:extLst>
          </p:cNvPr>
          <p:cNvSpPr/>
          <p:nvPr userDrawn="1"/>
        </p:nvSpPr>
        <p:spPr>
          <a:xfrm>
            <a:off x="-1"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3E08C19-A6EE-3E86-4537-5262BD887EF5}"/>
              </a:ext>
            </a:extLst>
          </p:cNvPr>
          <p:cNvPicPr>
            <a:picLocks noChangeAspect="1"/>
          </p:cNvPicPr>
          <p:nvPr userDrawn="1"/>
        </p:nvPicPr>
        <p:blipFill rotWithShape="1">
          <a:blip r:embed="rId2"/>
          <a:srcRect l="30184" t="-1523" r="-1583" b="22065"/>
          <a:stretch/>
        </p:blipFill>
        <p:spPr>
          <a:xfrm>
            <a:off x="-1" y="1562100"/>
            <a:ext cx="4758613" cy="5295900"/>
          </a:xfrm>
          <a:prstGeom prst="rect">
            <a:avLst/>
          </a:prstGeom>
        </p:spPr>
      </p:pic>
      <p:sp>
        <p:nvSpPr>
          <p:cNvPr id="3" name="Rectangle 2">
            <a:extLst>
              <a:ext uri="{FF2B5EF4-FFF2-40B4-BE49-F238E27FC236}">
                <a16:creationId xmlns:a16="http://schemas.microsoft.com/office/drawing/2014/main" id="{5261F41A-E8CE-815D-B6A9-C3A1CB7BABC4}"/>
              </a:ext>
            </a:extLst>
          </p:cNvPr>
          <p:cNvSpPr/>
          <p:nvPr userDrawn="1"/>
        </p:nvSpPr>
        <p:spPr>
          <a:xfrm rot="16200000">
            <a:off x="-356361" y="978660"/>
            <a:ext cx="6235699" cy="5522974"/>
          </a:xfrm>
          <a:prstGeom prst="rect">
            <a:avLst/>
          </a:prstGeom>
          <a:gradFill>
            <a:gsLst>
              <a:gs pos="0">
                <a:schemeClr val="accent1">
                  <a:shade val="30000"/>
                  <a:satMod val="115000"/>
                  <a:alpha val="69786"/>
                </a:schemeClr>
              </a:gs>
              <a:gs pos="100000">
                <a:schemeClr val="accent1">
                  <a:shade val="100000"/>
                  <a:satMod val="115000"/>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C978046-BC1C-5CF4-36F6-32F656E9B60C}"/>
              </a:ext>
            </a:extLst>
          </p:cNvPr>
          <p:cNvSpPr/>
          <p:nvPr userDrawn="1"/>
        </p:nvSpPr>
        <p:spPr>
          <a:xfrm>
            <a:off x="0" y="6609294"/>
            <a:ext cx="10541000" cy="25556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A666EF2-7E0E-8F83-11AE-C763A368BCC2}"/>
              </a:ext>
            </a:extLst>
          </p:cNvPr>
          <p:cNvPicPr>
            <a:picLocks noChangeAspect="1"/>
          </p:cNvPicPr>
          <p:nvPr userDrawn="1"/>
        </p:nvPicPr>
        <p:blipFill rotWithShape="1">
          <a:blip r:embed="rId3"/>
          <a:srcRect t="19704" r="32765" b="24118"/>
          <a:stretch/>
        </p:blipFill>
        <p:spPr>
          <a:xfrm>
            <a:off x="3984171" y="-4572"/>
            <a:ext cx="8218773" cy="6867144"/>
          </a:xfrm>
          <a:prstGeom prst="rect">
            <a:avLst/>
          </a:prstGeom>
        </p:spPr>
      </p:pic>
      <p:sp>
        <p:nvSpPr>
          <p:cNvPr id="43" name="Content Placeholder 42">
            <a:extLst>
              <a:ext uri="{FF2B5EF4-FFF2-40B4-BE49-F238E27FC236}">
                <a16:creationId xmlns:a16="http://schemas.microsoft.com/office/drawing/2014/main" id="{B10D1B66-90C7-4014-BAF1-F10BF2C908EC}"/>
              </a:ext>
            </a:extLst>
          </p:cNvPr>
          <p:cNvSpPr>
            <a:spLocks noGrp="1"/>
          </p:cNvSpPr>
          <p:nvPr>
            <p:ph sz="quarter" idx="10"/>
          </p:nvPr>
        </p:nvSpPr>
        <p:spPr>
          <a:xfrm>
            <a:off x="5062538" y="358775"/>
            <a:ext cx="6840537" cy="614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AD1297-F9E9-A7E2-6D3F-886E20449B83}"/>
              </a:ext>
            </a:extLst>
          </p:cNvPr>
          <p:cNvPicPr>
            <a:picLocks noChangeAspect="1"/>
          </p:cNvPicPr>
          <p:nvPr userDrawn="1"/>
        </p:nvPicPr>
        <p:blipFill>
          <a:blip r:embed="rId4"/>
          <a:srcRect/>
          <a:stretch/>
        </p:blipFill>
        <p:spPr>
          <a:xfrm>
            <a:off x="170317" y="200965"/>
            <a:ext cx="3111499" cy="716864"/>
          </a:xfrm>
          <a:prstGeom prst="rect">
            <a:avLst/>
          </a:prstGeom>
        </p:spPr>
      </p:pic>
      <p:sp>
        <p:nvSpPr>
          <p:cNvPr id="11" name="Title 9">
            <a:extLst>
              <a:ext uri="{FF2B5EF4-FFF2-40B4-BE49-F238E27FC236}">
                <a16:creationId xmlns:a16="http://schemas.microsoft.com/office/drawing/2014/main" id="{0E3FCA09-C2DF-235A-F3DF-7DA7A441CB02}"/>
              </a:ext>
            </a:extLst>
          </p:cNvPr>
          <p:cNvSpPr>
            <a:spLocks noGrp="1"/>
          </p:cNvSpPr>
          <p:nvPr>
            <p:ph type="title"/>
          </p:nvPr>
        </p:nvSpPr>
        <p:spPr>
          <a:xfrm>
            <a:off x="872672" y="1845129"/>
            <a:ext cx="3111499" cy="3706585"/>
          </a:xfrm>
        </p:spPr>
        <p:txBody>
          <a:bodyPr anchor="t" anchorCtr="0"/>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235678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idebar 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4C82220-9EB6-2DE9-1CB4-6E7E954FE631}"/>
              </a:ext>
            </a:extLst>
          </p:cNvPr>
          <p:cNvSpPr/>
          <p:nvPr userDrawn="1"/>
        </p:nvSpPr>
        <p:spPr>
          <a:xfrm>
            <a:off x="0" y="0"/>
            <a:ext cx="55626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white letter on a black background&#10;&#10;Description automatically generated">
            <a:extLst>
              <a:ext uri="{FF2B5EF4-FFF2-40B4-BE49-F238E27FC236}">
                <a16:creationId xmlns:a16="http://schemas.microsoft.com/office/drawing/2014/main" id="{38930B3D-30C6-94BA-CD0B-524671DEE800}"/>
              </a:ext>
            </a:extLst>
          </p:cNvPr>
          <p:cNvPicPr>
            <a:picLocks noChangeAspect="1"/>
          </p:cNvPicPr>
          <p:nvPr userDrawn="1"/>
        </p:nvPicPr>
        <p:blipFill>
          <a:blip r:embed="rId2">
            <a:alphaModFix amt="3000"/>
          </a:blip>
          <a:stretch>
            <a:fillRect/>
          </a:stretch>
        </p:blipFill>
        <p:spPr>
          <a:xfrm>
            <a:off x="0" y="-25399"/>
            <a:ext cx="10943169" cy="1576963"/>
          </a:xfrm>
          <a:prstGeom prst="rect">
            <a:avLst/>
          </a:prstGeom>
        </p:spPr>
      </p:pic>
      <p:pic>
        <p:nvPicPr>
          <p:cNvPr id="16" name="Picture 15" descr="A white letter on a black background&#10;&#10;Description automatically generated">
            <a:extLst>
              <a:ext uri="{FF2B5EF4-FFF2-40B4-BE49-F238E27FC236}">
                <a16:creationId xmlns:a16="http://schemas.microsoft.com/office/drawing/2014/main" id="{BBC29C14-E3FD-8B13-6E9E-E4F14F259D53}"/>
              </a:ext>
            </a:extLst>
          </p:cNvPr>
          <p:cNvPicPr>
            <a:picLocks noChangeAspect="1"/>
          </p:cNvPicPr>
          <p:nvPr userDrawn="1"/>
        </p:nvPicPr>
        <p:blipFill>
          <a:blip r:embed="rId2">
            <a:alphaModFix amt="2000"/>
          </a:blip>
          <a:stretch>
            <a:fillRect/>
          </a:stretch>
        </p:blipFill>
        <p:spPr>
          <a:xfrm>
            <a:off x="0" y="1751879"/>
            <a:ext cx="10943169" cy="1576963"/>
          </a:xfrm>
          <a:prstGeom prst="rect">
            <a:avLst/>
          </a:prstGeom>
        </p:spPr>
      </p:pic>
      <p:pic>
        <p:nvPicPr>
          <p:cNvPr id="17" name="Picture 16" descr="A white letter on a black background&#10;&#10;Description automatically generated">
            <a:extLst>
              <a:ext uri="{FF2B5EF4-FFF2-40B4-BE49-F238E27FC236}">
                <a16:creationId xmlns:a16="http://schemas.microsoft.com/office/drawing/2014/main" id="{FD116685-0990-E2D6-5A36-960B92319382}"/>
              </a:ext>
            </a:extLst>
          </p:cNvPr>
          <p:cNvPicPr>
            <a:picLocks noChangeAspect="1"/>
          </p:cNvPicPr>
          <p:nvPr userDrawn="1"/>
        </p:nvPicPr>
        <p:blipFill>
          <a:blip r:embed="rId2">
            <a:alphaModFix amt="1000"/>
          </a:blip>
          <a:stretch>
            <a:fillRect/>
          </a:stretch>
        </p:blipFill>
        <p:spPr>
          <a:xfrm>
            <a:off x="0" y="3529157"/>
            <a:ext cx="10943169" cy="1576963"/>
          </a:xfrm>
          <a:prstGeom prst="rect">
            <a:avLst/>
          </a:prstGeom>
        </p:spPr>
      </p:pic>
      <p:pic>
        <p:nvPicPr>
          <p:cNvPr id="18" name="Picture 17" descr="A white letter on a black background&#10;&#10;Description automatically generated">
            <a:extLst>
              <a:ext uri="{FF2B5EF4-FFF2-40B4-BE49-F238E27FC236}">
                <a16:creationId xmlns:a16="http://schemas.microsoft.com/office/drawing/2014/main" id="{0CAB5FBC-B595-4A5B-1C82-77F735A15634}"/>
              </a:ext>
            </a:extLst>
          </p:cNvPr>
          <p:cNvPicPr>
            <a:picLocks noChangeAspect="1"/>
          </p:cNvPicPr>
          <p:nvPr userDrawn="1"/>
        </p:nvPicPr>
        <p:blipFill>
          <a:blip r:embed="rId2">
            <a:alphaModFix amt="1000"/>
          </a:blip>
          <a:stretch>
            <a:fillRect/>
          </a:stretch>
        </p:blipFill>
        <p:spPr>
          <a:xfrm>
            <a:off x="0" y="5306436"/>
            <a:ext cx="10943169" cy="1576963"/>
          </a:xfrm>
          <a:prstGeom prst="rect">
            <a:avLst/>
          </a:prstGeom>
        </p:spPr>
      </p:pic>
      <p:sp>
        <p:nvSpPr>
          <p:cNvPr id="2" name="Rectangle 1">
            <a:extLst>
              <a:ext uri="{FF2B5EF4-FFF2-40B4-BE49-F238E27FC236}">
                <a16:creationId xmlns:a16="http://schemas.microsoft.com/office/drawing/2014/main" id="{FB558BB2-AEE0-3A8F-E595-038094656C7A}"/>
              </a:ext>
            </a:extLst>
          </p:cNvPr>
          <p:cNvSpPr/>
          <p:nvPr userDrawn="1"/>
        </p:nvSpPr>
        <p:spPr>
          <a:xfrm>
            <a:off x="0" y="6609294"/>
            <a:ext cx="10541000" cy="25556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AB811B0-55F1-AF59-0F6A-D7C3DEDA8D59}"/>
              </a:ext>
            </a:extLst>
          </p:cNvPr>
          <p:cNvPicPr>
            <a:picLocks noChangeAspect="1"/>
          </p:cNvPicPr>
          <p:nvPr userDrawn="1"/>
        </p:nvPicPr>
        <p:blipFill rotWithShape="1">
          <a:blip r:embed="rId3"/>
          <a:srcRect t="19704" r="32765" b="24118"/>
          <a:stretch/>
        </p:blipFill>
        <p:spPr>
          <a:xfrm>
            <a:off x="3984171" y="-4572"/>
            <a:ext cx="8218773" cy="6867144"/>
          </a:xfrm>
          <a:prstGeom prst="rect">
            <a:avLst/>
          </a:prstGeom>
        </p:spPr>
      </p:pic>
      <p:sp>
        <p:nvSpPr>
          <p:cNvPr id="43" name="Content Placeholder 42">
            <a:extLst>
              <a:ext uri="{FF2B5EF4-FFF2-40B4-BE49-F238E27FC236}">
                <a16:creationId xmlns:a16="http://schemas.microsoft.com/office/drawing/2014/main" id="{B10D1B66-90C7-4014-BAF1-F10BF2C908EC}"/>
              </a:ext>
            </a:extLst>
          </p:cNvPr>
          <p:cNvSpPr>
            <a:spLocks noGrp="1"/>
          </p:cNvSpPr>
          <p:nvPr>
            <p:ph sz="quarter" idx="10"/>
          </p:nvPr>
        </p:nvSpPr>
        <p:spPr>
          <a:xfrm>
            <a:off x="5062538" y="358775"/>
            <a:ext cx="6840537" cy="614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itle 9">
            <a:extLst>
              <a:ext uri="{FF2B5EF4-FFF2-40B4-BE49-F238E27FC236}">
                <a16:creationId xmlns:a16="http://schemas.microsoft.com/office/drawing/2014/main" id="{BA3CB8F1-1F2D-18AE-B177-C8659E3AFC48}"/>
              </a:ext>
            </a:extLst>
          </p:cNvPr>
          <p:cNvSpPr>
            <a:spLocks noGrp="1"/>
          </p:cNvSpPr>
          <p:nvPr>
            <p:ph type="title"/>
          </p:nvPr>
        </p:nvSpPr>
        <p:spPr>
          <a:xfrm>
            <a:off x="872672" y="1845129"/>
            <a:ext cx="3111499" cy="3706585"/>
          </a:xfrm>
        </p:spPr>
        <p:txBody>
          <a:bodyPr anchor="t" anchorCtr="0"/>
          <a:lstStyle>
            <a:lvl1pPr>
              <a:defRPr b="1">
                <a:solidFill>
                  <a:schemeClr val="bg1"/>
                </a:solidFill>
              </a:defRPr>
            </a:lvl1pPr>
          </a:lstStyle>
          <a:p>
            <a:r>
              <a:rPr lang="en-US"/>
              <a:t>Click to edit Master title style</a:t>
            </a:r>
          </a:p>
        </p:txBody>
      </p:sp>
      <p:pic>
        <p:nvPicPr>
          <p:cNvPr id="13" name="Picture 12">
            <a:extLst>
              <a:ext uri="{FF2B5EF4-FFF2-40B4-BE49-F238E27FC236}">
                <a16:creationId xmlns:a16="http://schemas.microsoft.com/office/drawing/2014/main" id="{26B9D36E-2AC6-A325-F904-792F612A7B3A}"/>
              </a:ext>
            </a:extLst>
          </p:cNvPr>
          <p:cNvPicPr>
            <a:picLocks noChangeAspect="1"/>
          </p:cNvPicPr>
          <p:nvPr userDrawn="1"/>
        </p:nvPicPr>
        <p:blipFill>
          <a:blip r:embed="rId4"/>
          <a:srcRect/>
          <a:stretch/>
        </p:blipFill>
        <p:spPr>
          <a:xfrm>
            <a:off x="170317" y="200965"/>
            <a:ext cx="3111499" cy="716864"/>
          </a:xfrm>
          <a:prstGeom prst="rect">
            <a:avLst/>
          </a:prstGeom>
        </p:spPr>
      </p:pic>
    </p:spTree>
    <p:extLst>
      <p:ext uri="{BB962C8B-B14F-4D97-AF65-F5344CB8AC3E}">
        <p14:creationId xmlns:p14="http://schemas.microsoft.com/office/powerpoint/2010/main" val="193164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idebar 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4C82220-9EB6-2DE9-1CB4-6E7E954FE631}"/>
              </a:ext>
            </a:extLst>
          </p:cNvPr>
          <p:cNvSpPr/>
          <p:nvPr userDrawn="1"/>
        </p:nvSpPr>
        <p:spPr>
          <a:xfrm>
            <a:off x="-1" y="0"/>
            <a:ext cx="4758613"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letter on a black background&#10;&#10;Description automatically generated">
            <a:extLst>
              <a:ext uri="{FF2B5EF4-FFF2-40B4-BE49-F238E27FC236}">
                <a16:creationId xmlns:a16="http://schemas.microsoft.com/office/drawing/2014/main" id="{969C2BC1-BEA8-1B01-92C5-EE180FAE6E3B}"/>
              </a:ext>
            </a:extLst>
          </p:cNvPr>
          <p:cNvPicPr>
            <a:picLocks noChangeAspect="1"/>
          </p:cNvPicPr>
          <p:nvPr userDrawn="1"/>
        </p:nvPicPr>
        <p:blipFill>
          <a:blip r:embed="rId2">
            <a:alphaModFix amt="3000"/>
          </a:blip>
          <a:stretch>
            <a:fillRect/>
          </a:stretch>
        </p:blipFill>
        <p:spPr>
          <a:xfrm>
            <a:off x="0" y="-25399"/>
            <a:ext cx="10943169" cy="1576963"/>
          </a:xfrm>
          <a:prstGeom prst="rect">
            <a:avLst/>
          </a:prstGeom>
        </p:spPr>
      </p:pic>
      <p:pic>
        <p:nvPicPr>
          <p:cNvPr id="6" name="Picture 5" descr="A white letter on a black background&#10;&#10;Description automatically generated">
            <a:extLst>
              <a:ext uri="{FF2B5EF4-FFF2-40B4-BE49-F238E27FC236}">
                <a16:creationId xmlns:a16="http://schemas.microsoft.com/office/drawing/2014/main" id="{690CAA92-801A-AA1C-55C7-AE0B34D2BB04}"/>
              </a:ext>
            </a:extLst>
          </p:cNvPr>
          <p:cNvPicPr>
            <a:picLocks noChangeAspect="1"/>
          </p:cNvPicPr>
          <p:nvPr userDrawn="1"/>
        </p:nvPicPr>
        <p:blipFill>
          <a:blip r:embed="rId2">
            <a:alphaModFix amt="2000"/>
          </a:blip>
          <a:stretch>
            <a:fillRect/>
          </a:stretch>
        </p:blipFill>
        <p:spPr>
          <a:xfrm>
            <a:off x="0" y="1751879"/>
            <a:ext cx="10943169" cy="1576963"/>
          </a:xfrm>
          <a:prstGeom prst="rect">
            <a:avLst/>
          </a:prstGeom>
        </p:spPr>
      </p:pic>
      <p:pic>
        <p:nvPicPr>
          <p:cNvPr id="7" name="Picture 6" descr="A white letter on a black background&#10;&#10;Description automatically generated">
            <a:extLst>
              <a:ext uri="{FF2B5EF4-FFF2-40B4-BE49-F238E27FC236}">
                <a16:creationId xmlns:a16="http://schemas.microsoft.com/office/drawing/2014/main" id="{B3EEC3B9-7782-C9EB-5261-BF5BEE2A96EC}"/>
              </a:ext>
            </a:extLst>
          </p:cNvPr>
          <p:cNvPicPr>
            <a:picLocks noChangeAspect="1"/>
          </p:cNvPicPr>
          <p:nvPr userDrawn="1"/>
        </p:nvPicPr>
        <p:blipFill>
          <a:blip r:embed="rId2">
            <a:alphaModFix amt="1000"/>
          </a:blip>
          <a:stretch>
            <a:fillRect/>
          </a:stretch>
        </p:blipFill>
        <p:spPr>
          <a:xfrm>
            <a:off x="0" y="3529157"/>
            <a:ext cx="10943169" cy="1576963"/>
          </a:xfrm>
          <a:prstGeom prst="rect">
            <a:avLst/>
          </a:prstGeom>
        </p:spPr>
      </p:pic>
      <p:pic>
        <p:nvPicPr>
          <p:cNvPr id="9" name="Picture 8" descr="A white letter on a black background&#10;&#10;Description automatically generated">
            <a:extLst>
              <a:ext uri="{FF2B5EF4-FFF2-40B4-BE49-F238E27FC236}">
                <a16:creationId xmlns:a16="http://schemas.microsoft.com/office/drawing/2014/main" id="{51B2626C-E3F5-FA04-9BF3-449C9A4EE83C}"/>
              </a:ext>
            </a:extLst>
          </p:cNvPr>
          <p:cNvPicPr>
            <a:picLocks noChangeAspect="1"/>
          </p:cNvPicPr>
          <p:nvPr userDrawn="1"/>
        </p:nvPicPr>
        <p:blipFill>
          <a:blip r:embed="rId2">
            <a:alphaModFix amt="1000"/>
          </a:blip>
          <a:stretch>
            <a:fillRect/>
          </a:stretch>
        </p:blipFill>
        <p:spPr>
          <a:xfrm>
            <a:off x="0" y="5306436"/>
            <a:ext cx="10943169" cy="1576963"/>
          </a:xfrm>
          <a:prstGeom prst="rect">
            <a:avLst/>
          </a:prstGeom>
        </p:spPr>
      </p:pic>
      <p:sp>
        <p:nvSpPr>
          <p:cNvPr id="43" name="Content Placeholder 42">
            <a:extLst>
              <a:ext uri="{FF2B5EF4-FFF2-40B4-BE49-F238E27FC236}">
                <a16:creationId xmlns:a16="http://schemas.microsoft.com/office/drawing/2014/main" id="{B10D1B66-90C7-4014-BAF1-F10BF2C908EC}"/>
              </a:ext>
            </a:extLst>
          </p:cNvPr>
          <p:cNvSpPr>
            <a:spLocks noGrp="1"/>
          </p:cNvSpPr>
          <p:nvPr>
            <p:ph sz="quarter" idx="10"/>
          </p:nvPr>
        </p:nvSpPr>
        <p:spPr>
          <a:xfrm>
            <a:off x="5062538" y="358775"/>
            <a:ext cx="6840537" cy="614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AD1297-F9E9-A7E2-6D3F-886E20449B83}"/>
              </a:ext>
            </a:extLst>
          </p:cNvPr>
          <p:cNvPicPr>
            <a:picLocks noChangeAspect="1"/>
          </p:cNvPicPr>
          <p:nvPr userDrawn="1"/>
        </p:nvPicPr>
        <p:blipFill>
          <a:blip r:embed="rId3"/>
          <a:srcRect/>
          <a:stretch/>
        </p:blipFill>
        <p:spPr>
          <a:xfrm>
            <a:off x="170317" y="200965"/>
            <a:ext cx="3111499" cy="716864"/>
          </a:xfrm>
          <a:prstGeom prst="rect">
            <a:avLst/>
          </a:prstGeom>
        </p:spPr>
      </p:pic>
      <p:sp>
        <p:nvSpPr>
          <p:cNvPr id="11" name="Title 9">
            <a:extLst>
              <a:ext uri="{FF2B5EF4-FFF2-40B4-BE49-F238E27FC236}">
                <a16:creationId xmlns:a16="http://schemas.microsoft.com/office/drawing/2014/main" id="{0E3FCA09-C2DF-235A-F3DF-7DA7A441CB02}"/>
              </a:ext>
            </a:extLst>
          </p:cNvPr>
          <p:cNvSpPr>
            <a:spLocks noGrp="1"/>
          </p:cNvSpPr>
          <p:nvPr>
            <p:ph type="title"/>
          </p:nvPr>
        </p:nvSpPr>
        <p:spPr>
          <a:xfrm>
            <a:off x="872672" y="1845129"/>
            <a:ext cx="3111499" cy="3706585"/>
          </a:xfrm>
        </p:spPr>
        <p:txBody>
          <a:bodyPr anchor="t" anchorCtr="0"/>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50494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7DA290-47BE-865D-4C18-F1D91030C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7A8033-A406-589A-4998-5B93FD69F2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AF577F-0BAA-1A46-A4D7-1FF059ABBC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48ECCB6-7686-444F-ACF2-8AAF575302B0}" type="datetimeFigureOut">
              <a:rPr lang="en-US" smtClean="0"/>
              <a:pPr/>
              <a:t>1/23/2026</a:t>
            </a:fld>
            <a:endParaRPr lang="en-US"/>
          </a:p>
        </p:txBody>
      </p:sp>
      <p:sp>
        <p:nvSpPr>
          <p:cNvPr id="5" name="Footer Placeholder 4">
            <a:extLst>
              <a:ext uri="{FF2B5EF4-FFF2-40B4-BE49-F238E27FC236}">
                <a16:creationId xmlns:a16="http://schemas.microsoft.com/office/drawing/2014/main" id="{6477D31E-8424-EE19-E540-2C0B610C8E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8F2D723-58E3-A34A-E7C4-A54E08427657}"/>
              </a:ext>
            </a:extLst>
          </p:cNvPr>
          <p:cNvSpPr>
            <a:spLocks noGrp="1"/>
          </p:cNvSpPr>
          <p:nvPr>
            <p:ph type="sldNum" sz="quarter" idx="4"/>
          </p:nvPr>
        </p:nvSpPr>
        <p:spPr>
          <a:xfrm>
            <a:off x="8610600" y="380929"/>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3CDE696-EB71-9C41-9A17-1E9AD83A17FD}" type="slidenum">
              <a:rPr lang="en-US" smtClean="0"/>
              <a:pPr/>
              <a:t>‹#›</a:t>
            </a:fld>
            <a:endParaRPr lang="en-US"/>
          </a:p>
        </p:txBody>
      </p:sp>
    </p:spTree>
    <p:extLst>
      <p:ext uri="{BB962C8B-B14F-4D97-AF65-F5344CB8AC3E}">
        <p14:creationId xmlns:p14="http://schemas.microsoft.com/office/powerpoint/2010/main" val="206039433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7" r:id="rId3"/>
    <p:sldLayoutId id="2147483668" r:id="rId4"/>
    <p:sldLayoutId id="2147483655" r:id="rId5"/>
    <p:sldLayoutId id="2147483669" r:id="rId6"/>
    <p:sldLayoutId id="2147483660" r:id="rId7"/>
    <p:sldLayoutId id="2147483666" r:id="rId8"/>
    <p:sldLayoutId id="2147483671" r:id="rId9"/>
    <p:sldLayoutId id="2147483664" r:id="rId10"/>
    <p:sldLayoutId id="2147483650" r:id="rId11"/>
    <p:sldLayoutId id="2147483665" r:id="rId12"/>
  </p:sldLayoutIdLst>
  <p:txStyles>
    <p:title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015DC2-C15D-2AF3-364A-B3BE56FD7D33}"/>
              </a:ext>
            </a:extLst>
          </p:cNvPr>
          <p:cNvSpPr txBox="1"/>
          <p:nvPr/>
        </p:nvSpPr>
        <p:spPr>
          <a:xfrm>
            <a:off x="4133088" y="2170798"/>
            <a:ext cx="7610054" cy="2308324"/>
          </a:xfrm>
          <a:prstGeom prst="rect">
            <a:avLst/>
          </a:prstGeom>
          <a:noFill/>
        </p:spPr>
        <p:txBody>
          <a:bodyPr wrap="square" rtlCol="0" anchor="b">
            <a:spAutoFit/>
          </a:bodyPr>
          <a:lstStyle/>
          <a:p>
            <a:r>
              <a:rPr lang="en-US" sz="7200" spc="-200">
                <a:solidFill>
                  <a:schemeClr val="bg1"/>
                </a:solidFill>
                <a:latin typeface="Impact" panose="020B0806030902050204" pitchFamily="34" charset="0"/>
                <a:cs typeface="Arial Narrow" panose="020B0604020202020204" pitchFamily="34" charset="0"/>
              </a:rPr>
              <a:t>N Line Future Station Area Planning</a:t>
            </a:r>
            <a:endParaRPr lang="en-US" sz="8800" spc="-200">
              <a:solidFill>
                <a:schemeClr val="bg1"/>
              </a:solidFill>
              <a:latin typeface="Impact" panose="020B0806030902050204" pitchFamily="34" charset="0"/>
              <a:cs typeface="Arial Narrow" panose="020B0604020202020204" pitchFamily="34" charset="0"/>
            </a:endParaRPr>
          </a:p>
        </p:txBody>
      </p:sp>
      <p:sp>
        <p:nvSpPr>
          <p:cNvPr id="3" name="TextBox 2">
            <a:extLst>
              <a:ext uri="{FF2B5EF4-FFF2-40B4-BE49-F238E27FC236}">
                <a16:creationId xmlns:a16="http://schemas.microsoft.com/office/drawing/2014/main" id="{E07F888D-D68B-F06F-33EB-9ECE435197D0}"/>
              </a:ext>
            </a:extLst>
          </p:cNvPr>
          <p:cNvSpPr txBox="1"/>
          <p:nvPr/>
        </p:nvSpPr>
        <p:spPr>
          <a:xfrm>
            <a:off x="4206239" y="4743071"/>
            <a:ext cx="7842801" cy="954107"/>
          </a:xfrm>
          <a:prstGeom prst="rect">
            <a:avLst/>
          </a:prstGeom>
          <a:noFill/>
        </p:spPr>
        <p:txBody>
          <a:bodyPr wrap="square" rtlCol="0">
            <a:spAutoFit/>
          </a:bodyPr>
          <a:lstStyle/>
          <a:p>
            <a:r>
              <a:rPr lang="en-US" sz="2800" b="1" spc="600" dirty="0">
                <a:solidFill>
                  <a:schemeClr val="accent2"/>
                </a:solidFill>
                <a:latin typeface="Arial Narrow" panose="020B0604020202020204" pitchFamily="34" charset="0"/>
                <a:cs typeface="Arial Narrow" panose="020B0604020202020204" pitchFamily="34" charset="0"/>
              </a:rPr>
              <a:t>City Council Planning Session 1/20/26 </a:t>
            </a:r>
          </a:p>
        </p:txBody>
      </p:sp>
      <p:cxnSp>
        <p:nvCxnSpPr>
          <p:cNvPr id="7" name="Straight Connector 6">
            <a:extLst>
              <a:ext uri="{FF2B5EF4-FFF2-40B4-BE49-F238E27FC236}">
                <a16:creationId xmlns:a16="http://schemas.microsoft.com/office/drawing/2014/main" id="{6621997E-0428-2135-9612-553AFE9E3FB4}"/>
              </a:ext>
            </a:extLst>
          </p:cNvPr>
          <p:cNvCxnSpPr>
            <a:cxnSpLocks/>
          </p:cNvCxnSpPr>
          <p:nvPr/>
        </p:nvCxnSpPr>
        <p:spPr>
          <a:xfrm>
            <a:off x="4315448" y="4611096"/>
            <a:ext cx="5593496"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139242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C606C1-2402-02BD-F757-90D79EB5DE86}"/>
              </a:ext>
            </a:extLst>
          </p:cNvPr>
          <p:cNvSpPr txBox="1"/>
          <p:nvPr/>
        </p:nvSpPr>
        <p:spPr>
          <a:xfrm>
            <a:off x="-112274" y="1840374"/>
            <a:ext cx="4368800" cy="4848163"/>
          </a:xfrm>
          <a:prstGeom prst="rect">
            <a:avLst/>
          </a:prstGeom>
        </p:spPr>
        <p:txBody>
          <a:bodyPr vert="horz" lIns="91440" tIns="45720" rIns="91440" bIns="45720" rtlCol="0" anchor="t" anchorCtr="0">
            <a:normAutofit lnSpcReduction="10000"/>
          </a:bodyPr>
          <a:lstStyle/>
          <a:p>
            <a:pPr marL="400050" marR="0" lvl="1" indent="-285750" fontAlgn="auto">
              <a:lnSpc>
                <a:spcPct val="90000"/>
              </a:lnSpc>
              <a:spcBef>
                <a:spcPts val="1200"/>
              </a:spcBef>
              <a:spcAft>
                <a:spcPts val="600"/>
              </a:spcAft>
              <a:buClrTx/>
              <a:buSzTx/>
              <a:buFont typeface="Arial" panose="020B0604020202020204" pitchFamily="34" charset="0"/>
              <a:buChar char="•"/>
              <a:tabLst/>
              <a:defRPr/>
            </a:pPr>
            <a:r>
              <a:rPr kumimoji="0" lang="en-US" sz="2200" i="0" u="none" strike="noStrike" kern="1200" cap="none" spc="0" normalizeH="0" baseline="0" noProof="0">
                <a:ln>
                  <a:noFill/>
                </a:ln>
                <a:solidFill>
                  <a:schemeClr val="bg1"/>
                </a:solidFill>
                <a:effectLst/>
                <a:uLnTx/>
                <a:uFillTx/>
                <a:latin typeface="Arial Narrow" panose="020B0604020202020204" pitchFamily="34" charset="0"/>
                <a:ea typeface="+mj-ea"/>
                <a:cs typeface="Arial Narrow" panose="020B0604020202020204" pitchFamily="34" charset="0"/>
              </a:rPr>
              <a:t>The Comprehensive Plan provides guidance for all other city plans and policies – providing an “umbrella” for which all other and more specific plans are under </a:t>
            </a:r>
          </a:p>
          <a:p>
            <a:pPr marL="400050" marR="0" lvl="1" indent="-285750" fontAlgn="auto">
              <a:lnSpc>
                <a:spcPct val="90000"/>
              </a:lnSpc>
              <a:spcBef>
                <a:spcPts val="1200"/>
              </a:spcBef>
              <a:spcAft>
                <a:spcPts val="600"/>
              </a:spcAft>
              <a:buClrTx/>
              <a:buSzTx/>
              <a:buFont typeface="Arial" panose="020B0604020202020204" pitchFamily="34" charset="0"/>
              <a:buChar char="•"/>
              <a:tabLst/>
              <a:defRPr/>
            </a:pPr>
            <a:r>
              <a:rPr kumimoji="0" lang="en-US" sz="2200" i="0" u="none" strike="noStrike" kern="1200" cap="none" spc="0" normalizeH="0" baseline="0" noProof="0">
                <a:ln>
                  <a:noFill/>
                </a:ln>
                <a:solidFill>
                  <a:schemeClr val="bg1"/>
                </a:solidFill>
                <a:effectLst/>
                <a:uLnTx/>
                <a:uFillTx/>
                <a:latin typeface="Arial Narrow" panose="020B0604020202020204" pitchFamily="34" charset="0"/>
                <a:ea typeface="+mj-ea"/>
                <a:cs typeface="Arial Narrow" panose="020B0604020202020204" pitchFamily="34" charset="0"/>
              </a:rPr>
              <a:t>These more specific plans provide more specific policy guidance on topics such as:</a:t>
            </a:r>
          </a:p>
          <a:p>
            <a:pPr marL="857250" lvl="3" indent="-285750">
              <a:lnSpc>
                <a:spcPct val="90000"/>
              </a:lnSpc>
              <a:spcBef>
                <a:spcPct val="0"/>
              </a:spcBef>
              <a:spcAft>
                <a:spcPts val="600"/>
              </a:spcAft>
              <a:buFont typeface="Courier New" panose="02070309020205020404" pitchFamily="49" charset="0"/>
              <a:buChar char="o"/>
              <a:defRPr/>
            </a:pPr>
            <a:r>
              <a:rPr kumimoji="0" lang="en-US" sz="2200" i="0" u="none" strike="noStrike" kern="1200" cap="none" spc="0" normalizeH="0" baseline="0" noProof="0">
                <a:ln>
                  <a:noFill/>
                </a:ln>
                <a:solidFill>
                  <a:schemeClr val="bg1"/>
                </a:solidFill>
                <a:effectLst/>
                <a:uLnTx/>
                <a:uFillTx/>
                <a:latin typeface="Arial Narrow" panose="020B0604020202020204" pitchFamily="34" charset="0"/>
                <a:ea typeface="+mj-ea"/>
                <a:cs typeface="Arial Narrow" panose="020B0604020202020204" pitchFamily="34" charset="0"/>
              </a:rPr>
              <a:t>Land use management</a:t>
            </a:r>
          </a:p>
          <a:p>
            <a:pPr marL="857250" lvl="3" indent="-285750">
              <a:lnSpc>
                <a:spcPct val="90000"/>
              </a:lnSpc>
              <a:spcBef>
                <a:spcPct val="0"/>
              </a:spcBef>
              <a:spcAft>
                <a:spcPts val="600"/>
              </a:spcAft>
              <a:buFont typeface="Courier New" panose="02070309020205020404" pitchFamily="49" charset="0"/>
              <a:buChar char="o"/>
              <a:defRPr/>
            </a:pPr>
            <a:r>
              <a:rPr kumimoji="0" lang="en-US" sz="2200" i="0" u="none" strike="noStrike" kern="1200" cap="none" spc="0" normalizeH="0" baseline="0" noProof="0">
                <a:ln>
                  <a:noFill/>
                </a:ln>
                <a:solidFill>
                  <a:schemeClr val="bg1"/>
                </a:solidFill>
                <a:effectLst/>
                <a:uLnTx/>
                <a:uFillTx/>
                <a:latin typeface="Arial Narrow" panose="020B0604020202020204" pitchFamily="34" charset="0"/>
                <a:ea typeface="+mj-ea"/>
                <a:cs typeface="Arial Narrow" panose="020B0604020202020204" pitchFamily="34" charset="0"/>
              </a:rPr>
              <a:t>Area planning</a:t>
            </a:r>
          </a:p>
          <a:p>
            <a:pPr marL="857250" lvl="3" indent="-285750">
              <a:lnSpc>
                <a:spcPct val="90000"/>
              </a:lnSpc>
              <a:spcBef>
                <a:spcPct val="0"/>
              </a:spcBef>
              <a:spcAft>
                <a:spcPts val="600"/>
              </a:spcAft>
              <a:buFont typeface="Courier New" panose="02070309020205020404" pitchFamily="49" charset="0"/>
              <a:buChar char="o"/>
              <a:defRPr/>
            </a:pPr>
            <a:r>
              <a:rPr kumimoji="0" lang="en-US" sz="2200" i="0" u="none" strike="noStrike" kern="1200" cap="none" spc="0" normalizeH="0" baseline="0" noProof="0">
                <a:ln>
                  <a:noFill/>
                </a:ln>
                <a:solidFill>
                  <a:schemeClr val="bg1"/>
                </a:solidFill>
                <a:effectLst/>
                <a:uLnTx/>
                <a:uFillTx/>
                <a:latin typeface="Arial Narrow" panose="020B0604020202020204" pitchFamily="34" charset="0"/>
                <a:ea typeface="+mj-ea"/>
                <a:cs typeface="Arial Narrow" panose="020B0604020202020204" pitchFamily="34" charset="0"/>
              </a:rPr>
              <a:t>Transportation planning</a:t>
            </a:r>
          </a:p>
          <a:p>
            <a:pPr marL="857250" lvl="3" indent="-285750">
              <a:lnSpc>
                <a:spcPct val="90000"/>
              </a:lnSpc>
              <a:spcBef>
                <a:spcPct val="0"/>
              </a:spcBef>
              <a:spcAft>
                <a:spcPts val="600"/>
              </a:spcAft>
              <a:buFont typeface="Courier New" panose="02070309020205020404" pitchFamily="49" charset="0"/>
              <a:buChar char="o"/>
              <a:defRPr/>
            </a:pPr>
            <a:r>
              <a:rPr kumimoji="0" lang="en-US" sz="2200" i="0" u="none" strike="noStrike" kern="1200" cap="none" spc="0" normalizeH="0" baseline="0" noProof="0">
                <a:ln>
                  <a:noFill/>
                </a:ln>
                <a:solidFill>
                  <a:schemeClr val="bg1"/>
                </a:solidFill>
                <a:effectLst/>
                <a:uLnTx/>
                <a:uFillTx/>
                <a:latin typeface="Arial Narrow" panose="020B0604020202020204" pitchFamily="34" charset="0"/>
                <a:ea typeface="+mj-ea"/>
                <a:cs typeface="Arial Narrow" panose="020B0604020202020204" pitchFamily="34" charset="0"/>
              </a:rPr>
              <a:t>Infrastructure development</a:t>
            </a:r>
          </a:p>
          <a:p>
            <a:pPr marL="857250" lvl="3" indent="-285750">
              <a:lnSpc>
                <a:spcPct val="90000"/>
              </a:lnSpc>
              <a:spcBef>
                <a:spcPct val="0"/>
              </a:spcBef>
              <a:spcAft>
                <a:spcPts val="600"/>
              </a:spcAft>
              <a:buFont typeface="Courier New" panose="02070309020205020404" pitchFamily="49" charset="0"/>
              <a:buChar char="o"/>
              <a:defRPr/>
            </a:pPr>
            <a:r>
              <a:rPr kumimoji="0" lang="en-US" sz="2200" i="0" u="none" strike="noStrike" kern="1200" cap="none" spc="0" normalizeH="0" baseline="0" noProof="0">
                <a:ln>
                  <a:noFill/>
                </a:ln>
                <a:solidFill>
                  <a:schemeClr val="bg1"/>
                </a:solidFill>
                <a:effectLst/>
                <a:uLnTx/>
                <a:uFillTx/>
                <a:latin typeface="Arial Narrow" panose="020B0604020202020204" pitchFamily="34" charset="0"/>
                <a:ea typeface="+mj-ea"/>
                <a:cs typeface="Arial Narrow" panose="020B0604020202020204" pitchFamily="34" charset="0"/>
              </a:rPr>
              <a:t>Housing </a:t>
            </a:r>
          </a:p>
          <a:p>
            <a:pPr marL="857250" lvl="3" indent="-285750">
              <a:lnSpc>
                <a:spcPct val="90000"/>
              </a:lnSpc>
              <a:spcBef>
                <a:spcPct val="0"/>
              </a:spcBef>
              <a:spcAft>
                <a:spcPts val="600"/>
              </a:spcAft>
              <a:buFont typeface="Courier New" panose="02070309020205020404" pitchFamily="49" charset="0"/>
              <a:buChar char="o"/>
              <a:defRPr/>
            </a:pPr>
            <a:r>
              <a:rPr kumimoji="0" lang="en-US" sz="2200" i="0" u="none" strike="noStrike" kern="1200" cap="none" spc="0" normalizeH="0" baseline="0" noProof="0">
                <a:ln>
                  <a:noFill/>
                </a:ln>
                <a:solidFill>
                  <a:schemeClr val="bg1"/>
                </a:solidFill>
                <a:effectLst/>
                <a:uLnTx/>
                <a:uFillTx/>
                <a:latin typeface="Arial Narrow" panose="020B0604020202020204" pitchFamily="34" charset="0"/>
                <a:ea typeface="+mj-ea"/>
                <a:cs typeface="Arial Narrow" panose="020B0604020202020204" pitchFamily="34" charset="0"/>
              </a:rPr>
              <a:t>Economic development</a:t>
            </a:r>
          </a:p>
        </p:txBody>
      </p:sp>
      <p:sp>
        <p:nvSpPr>
          <p:cNvPr id="2" name="TextBox 1">
            <a:extLst>
              <a:ext uri="{FF2B5EF4-FFF2-40B4-BE49-F238E27FC236}">
                <a16:creationId xmlns:a16="http://schemas.microsoft.com/office/drawing/2014/main" id="{76F165FD-C1A2-8BEE-B3D2-C4BEF6D0C27B}"/>
              </a:ext>
            </a:extLst>
          </p:cNvPr>
          <p:cNvSpPr txBox="1"/>
          <p:nvPr/>
        </p:nvSpPr>
        <p:spPr>
          <a:xfrm>
            <a:off x="-1" y="896133"/>
            <a:ext cx="4752697" cy="749692"/>
          </a:xfrm>
          <a:prstGeom prst="rect">
            <a:avLst/>
          </a:prstGeom>
          <a:noFill/>
        </p:spPr>
        <p:txBody>
          <a:bodyPr wrap="square">
            <a:spAutoFit/>
          </a:bodyPr>
          <a:lstStyle/>
          <a:p>
            <a:pPr marL="0" marR="0" lvl="0" indent="0" algn="ctr" defTabSz="914400" rtl="0" eaLnBrk="1" fontAlgn="auto" latinLnBrk="0" hangingPunct="1">
              <a:lnSpc>
                <a:spcPct val="89000"/>
              </a:lnSpc>
              <a:spcBef>
                <a:spcPct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Comprehensive Plan – </a:t>
            </a:r>
            <a:b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“The Umbrella Plan”</a:t>
            </a:r>
          </a:p>
        </p:txBody>
      </p:sp>
      <p:pic>
        <p:nvPicPr>
          <p:cNvPr id="6" name="Picture 5" descr="Timeline&#10;&#10;AI-generated content may be incorrect.">
            <a:extLst>
              <a:ext uri="{FF2B5EF4-FFF2-40B4-BE49-F238E27FC236}">
                <a16:creationId xmlns:a16="http://schemas.microsoft.com/office/drawing/2014/main" id="{933CE602-18E7-74CB-F142-91C632F175A7}"/>
              </a:ext>
            </a:extLst>
          </p:cNvPr>
          <p:cNvPicPr>
            <a:picLocks noChangeAspect="1"/>
          </p:cNvPicPr>
          <p:nvPr/>
        </p:nvPicPr>
        <p:blipFill>
          <a:blip r:embed="rId3"/>
          <a:srcRect t="3544" b="9705"/>
          <a:stretch>
            <a:fillRect/>
          </a:stretch>
        </p:blipFill>
        <p:spPr>
          <a:xfrm>
            <a:off x="5493475" y="0"/>
            <a:ext cx="6104357" cy="6853121"/>
          </a:xfrm>
          <a:prstGeom prst="rect">
            <a:avLst/>
          </a:prstGeom>
        </p:spPr>
      </p:pic>
    </p:spTree>
    <p:extLst>
      <p:ext uri="{BB962C8B-B14F-4D97-AF65-F5344CB8AC3E}">
        <p14:creationId xmlns:p14="http://schemas.microsoft.com/office/powerpoint/2010/main" val="105434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EB19A-F79B-B6B4-3E3B-8B1884CE32D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69BD1DD-27FA-1A83-BF4A-A9077E1A5848}"/>
              </a:ext>
            </a:extLst>
          </p:cNvPr>
          <p:cNvSpPr txBox="1"/>
          <p:nvPr/>
        </p:nvSpPr>
        <p:spPr>
          <a:xfrm>
            <a:off x="173565" y="1705220"/>
            <a:ext cx="4405563" cy="362663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rial Narrow" panose="020B0606020202030204" pitchFamily="34" charset="0"/>
                <a:cs typeface="Arial" panose="020B0604020202020204" pitchFamily="34" charset="0"/>
              </a:rPr>
              <a:t>Plans that provide development recommendations for specific geographic areas, including: </a:t>
            </a:r>
          </a:p>
          <a:p>
            <a:pPr marL="576263" marR="0" lvl="1" indent="-347663"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Arial Narrow" panose="020B0606020202030204" pitchFamily="34" charset="0"/>
                <a:cs typeface="Arial" panose="020B0604020202020204" pitchFamily="34" charset="0"/>
              </a:rPr>
              <a:t>Eastlake Subarea Plan</a:t>
            </a:r>
          </a:p>
          <a:p>
            <a:pPr marL="576263" marR="0" lvl="1" indent="-3476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Arial Narrow" panose="020B0606020202030204" pitchFamily="34" charset="0"/>
                <a:cs typeface="Arial" panose="020B0604020202020204" pitchFamily="34" charset="0"/>
              </a:rPr>
              <a:t>Station Area Master Plans </a:t>
            </a:r>
          </a:p>
          <a:p>
            <a:pPr marL="576263" marR="0" lvl="1" indent="-3476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Arial Narrow" panose="020B0606020202030204" pitchFamily="34" charset="0"/>
                <a:cs typeface="Arial" panose="020B0604020202020204" pitchFamily="34" charset="0"/>
              </a:rPr>
              <a:t>North Washington Subarea Plan</a:t>
            </a:r>
          </a:p>
          <a:p>
            <a:pPr marL="576263" marR="0" lvl="1" indent="-3476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Arial Narrow" panose="020B0606020202030204" pitchFamily="34" charset="0"/>
                <a:cs typeface="Arial" panose="020B0604020202020204" pitchFamily="34" charset="0"/>
              </a:rPr>
              <a:t>Thornton Urban Center Plan</a:t>
            </a:r>
          </a:p>
          <a:p>
            <a:pPr marL="576263" marR="0" lvl="1" indent="-3476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Arial Narrow" panose="020B0606020202030204" pitchFamily="34" charset="0"/>
                <a:cs typeface="Arial" panose="020B0604020202020204" pitchFamily="34" charset="0"/>
              </a:rPr>
              <a:t>Original Thornton Pattern Book</a:t>
            </a:r>
          </a:p>
          <a:p>
            <a:pPr marL="576263" marR="0" lvl="1" indent="-3476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Arial Narrow" panose="020B0606020202030204" pitchFamily="34" charset="0"/>
                <a:cs typeface="Arial" panose="020B0604020202020204" pitchFamily="34" charset="0"/>
              </a:rPr>
              <a:t>Urban Renewal Plans</a:t>
            </a:r>
          </a:p>
        </p:txBody>
      </p:sp>
      <p:pic>
        <p:nvPicPr>
          <p:cNvPr id="16" name="Picture 15" descr="A screenshot of a computer&#10;&#10;Description automatically generated with medium confidence">
            <a:extLst>
              <a:ext uri="{FF2B5EF4-FFF2-40B4-BE49-F238E27FC236}">
                <a16:creationId xmlns:a16="http://schemas.microsoft.com/office/drawing/2014/main" id="{08C19E3C-1D2B-A463-272D-74BA8085AD54}"/>
              </a:ext>
            </a:extLst>
          </p:cNvPr>
          <p:cNvPicPr>
            <a:picLocks noChangeAspect="1"/>
          </p:cNvPicPr>
          <p:nvPr/>
        </p:nvPicPr>
        <p:blipFill rotWithShape="1">
          <a:blip r:embed="rId3">
            <a:alphaModFix amt="70000"/>
          </a:blip>
          <a:srcRect l="34991" t="18330" r="35987" b="15302"/>
          <a:stretch/>
        </p:blipFill>
        <p:spPr bwMode="auto">
          <a:xfrm>
            <a:off x="9652502" y="4080936"/>
            <a:ext cx="1860898" cy="239277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7" name="Picture 4" descr="Thornton Crossroads at 104th Station Area Master Plan Cover">
            <a:extLst>
              <a:ext uri="{FF2B5EF4-FFF2-40B4-BE49-F238E27FC236}">
                <a16:creationId xmlns:a16="http://schemas.microsoft.com/office/drawing/2014/main" id="{88B9F3C8-1076-D586-4509-8E61EC9C2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3333" y="1089643"/>
            <a:ext cx="2008168" cy="2598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C2C191B-0F5A-0BBF-76AC-B77388B30C15}"/>
              </a:ext>
            </a:extLst>
          </p:cNvPr>
          <p:cNvPicPr>
            <a:picLocks noChangeAspect="1"/>
          </p:cNvPicPr>
          <p:nvPr/>
        </p:nvPicPr>
        <p:blipFill rotWithShape="1">
          <a:blip r:embed="rId5"/>
          <a:srcRect l="75491" t="28433" r="11168" b="21907"/>
          <a:stretch/>
        </p:blipFill>
        <p:spPr bwMode="auto">
          <a:xfrm>
            <a:off x="5325267" y="4099666"/>
            <a:ext cx="1894097" cy="243086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9" name="Picture 18" descr="A screenshot of a computer&#10;&#10;Description automatically generated with medium confidence">
            <a:extLst>
              <a:ext uri="{FF2B5EF4-FFF2-40B4-BE49-F238E27FC236}">
                <a16:creationId xmlns:a16="http://schemas.microsoft.com/office/drawing/2014/main" id="{46806E51-9337-35C0-DA28-7EC5A4448638}"/>
              </a:ext>
            </a:extLst>
          </p:cNvPr>
          <p:cNvPicPr>
            <a:picLocks noChangeAspect="1"/>
          </p:cNvPicPr>
          <p:nvPr/>
        </p:nvPicPr>
        <p:blipFill rotWithShape="1">
          <a:blip r:embed="rId6"/>
          <a:srcRect l="75716" t="28350" r="11148" b="21948"/>
          <a:stretch/>
        </p:blipFill>
        <p:spPr bwMode="auto">
          <a:xfrm>
            <a:off x="7511501" y="4185417"/>
            <a:ext cx="1848864" cy="241181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0" name="Picture 19" descr="Graphical user interface, application&#10;&#10;Description automatically generated">
            <a:extLst>
              <a:ext uri="{FF2B5EF4-FFF2-40B4-BE49-F238E27FC236}">
                <a16:creationId xmlns:a16="http://schemas.microsoft.com/office/drawing/2014/main" id="{CEF813C4-EBA5-267B-66B7-1D1CB7718443}"/>
              </a:ext>
            </a:extLst>
          </p:cNvPr>
          <p:cNvPicPr>
            <a:picLocks noChangeAspect="1"/>
          </p:cNvPicPr>
          <p:nvPr/>
        </p:nvPicPr>
        <p:blipFill rotWithShape="1">
          <a:blip r:embed="rId7"/>
          <a:srcRect l="70606" t="28156" r="6221" b="20371"/>
          <a:stretch/>
        </p:blipFill>
        <p:spPr bwMode="auto">
          <a:xfrm>
            <a:off x="7993114" y="1231113"/>
            <a:ext cx="3098644" cy="237281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1" name="TextBox 20">
            <a:extLst>
              <a:ext uri="{FF2B5EF4-FFF2-40B4-BE49-F238E27FC236}">
                <a16:creationId xmlns:a16="http://schemas.microsoft.com/office/drawing/2014/main" id="{AE1BDFA0-9104-054B-8100-A0FF1322A36A}"/>
              </a:ext>
            </a:extLst>
          </p:cNvPr>
          <p:cNvSpPr txBox="1"/>
          <p:nvPr/>
        </p:nvSpPr>
        <p:spPr>
          <a:xfrm>
            <a:off x="4783667" y="119432"/>
            <a:ext cx="7408333" cy="584775"/>
          </a:xfrm>
          <a:prstGeom prst="rect">
            <a:avLst/>
          </a:prstGeom>
          <a:noFill/>
        </p:spPr>
        <p:txBody>
          <a:bodyPr wrap="square">
            <a:spAutoFit/>
          </a:bodyPr>
          <a:lstStyle/>
          <a:p>
            <a:pPr algn="ctr"/>
            <a:r>
              <a:rPr lang="en-US" sz="3200">
                <a:solidFill>
                  <a:srgbClr val="000000"/>
                </a:solidFill>
                <a:latin typeface="Arial" panose="020B0604020202020204" pitchFamily="34" charset="0"/>
                <a:cs typeface="Arial" panose="020B0604020202020204" pitchFamily="34" charset="0"/>
              </a:rPr>
              <a:t>Area Plans </a:t>
            </a:r>
            <a:endParaRPr lang="en-US" sz="3200">
              <a:solidFill>
                <a:srgbClr val="000000"/>
              </a:solidFill>
            </a:endParaRPr>
          </a:p>
        </p:txBody>
      </p:sp>
      <p:sp>
        <p:nvSpPr>
          <p:cNvPr id="22" name="TextBox 21">
            <a:extLst>
              <a:ext uri="{FF2B5EF4-FFF2-40B4-BE49-F238E27FC236}">
                <a16:creationId xmlns:a16="http://schemas.microsoft.com/office/drawing/2014/main" id="{0CFE9E50-C342-ACBC-88D2-3BBCBB8D8638}"/>
              </a:ext>
            </a:extLst>
          </p:cNvPr>
          <p:cNvSpPr txBox="1"/>
          <p:nvPr/>
        </p:nvSpPr>
        <p:spPr>
          <a:xfrm>
            <a:off x="-1" y="896133"/>
            <a:ext cx="4752697" cy="421013"/>
          </a:xfrm>
          <a:prstGeom prst="rect">
            <a:avLst/>
          </a:prstGeom>
          <a:noFill/>
        </p:spPr>
        <p:txBody>
          <a:bodyPr wrap="square">
            <a:spAutoFit/>
          </a:bodyPr>
          <a:lstStyle/>
          <a:p>
            <a:pPr marL="0" marR="0" lvl="0" indent="0" algn="ctr" defTabSz="914400" rtl="0" eaLnBrk="1" fontAlgn="auto" latinLnBrk="0" hangingPunct="1">
              <a:lnSpc>
                <a:spcPct val="89000"/>
              </a:lnSpc>
              <a:spcBef>
                <a:spcPct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Long Range Planning</a:t>
            </a:r>
          </a:p>
        </p:txBody>
      </p:sp>
    </p:spTree>
    <p:extLst>
      <p:ext uri="{BB962C8B-B14F-4D97-AF65-F5344CB8AC3E}">
        <p14:creationId xmlns:p14="http://schemas.microsoft.com/office/powerpoint/2010/main" val="2906289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228B4-3BE8-194B-5D43-B011B8B19379}"/>
            </a:ext>
          </a:extLst>
        </p:cNvPr>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EC5DDC25-6490-858F-F655-4E52238597DA}"/>
              </a:ext>
            </a:extLst>
          </p:cNvPr>
          <p:cNvSpPr txBox="1">
            <a:spLocks/>
          </p:cNvSpPr>
          <p:nvPr/>
        </p:nvSpPr>
        <p:spPr>
          <a:xfrm>
            <a:off x="-7866149" y="1562703"/>
            <a:ext cx="7531099" cy="23221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indent="-285750">
              <a:lnSpc>
                <a:spcPct val="110000"/>
              </a:lnSpc>
              <a:spcBef>
                <a:spcPts val="600"/>
              </a:spcBef>
              <a:buFont typeface="Courier New" panose="02070309020205020404" pitchFamily="49" charset="0"/>
              <a:buChar char="o"/>
            </a:pPr>
            <a:endParaRPr lang="en-US" sz="2200" dirty="0">
              <a:solidFill>
                <a:srgbClr val="000000"/>
              </a:solidFill>
              <a:latin typeface="Arial Narrow" panose="020B0606020202030204" pitchFamily="34" charset="0"/>
              <a:cs typeface="Times New Roman" panose="02020603050405020304" pitchFamily="18" charset="0"/>
            </a:endParaRPr>
          </a:p>
          <a:p>
            <a:pPr>
              <a:spcBef>
                <a:spcPts val="1200"/>
              </a:spcBef>
            </a:pPr>
            <a:endParaRPr lang="en-US" sz="2200" dirty="0">
              <a:solidFill>
                <a:schemeClr val="tx1"/>
              </a:solidFill>
              <a:latin typeface="Arial Narrow" panose="020B0606020202030204" pitchFamily="34" charset="0"/>
              <a:cs typeface="Times New Roman" panose="02020603050405020304" pitchFamily="18" charset="0"/>
            </a:endParaRPr>
          </a:p>
          <a:p>
            <a:pPr marL="0" indent="0">
              <a:spcBef>
                <a:spcPts val="1200"/>
              </a:spcBef>
              <a:buFont typeface="Arial" panose="020B0604020202020204" pitchFamily="34" charset="0"/>
              <a:buNone/>
            </a:pPr>
            <a:endParaRPr lang="en-US" sz="2400" dirty="0">
              <a:solidFill>
                <a:schemeClr val="accent4"/>
              </a:solidFill>
              <a:latin typeface="Impact" panose="020B0806030902050204" pitchFamily="34" charset="0"/>
            </a:endParaRPr>
          </a:p>
          <a:p>
            <a:pPr marL="0" indent="0">
              <a:spcBef>
                <a:spcPts val="1200"/>
              </a:spcBef>
              <a:buFont typeface="Arial" panose="020B0604020202020204" pitchFamily="34" charset="0"/>
              <a:buNone/>
            </a:pPr>
            <a:endParaRPr lang="en-US" sz="2400" dirty="0">
              <a:solidFill>
                <a:schemeClr val="tx1"/>
              </a:solidFill>
              <a:latin typeface="Arial" panose="020B060402020202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B6E41E61-354F-EAB9-A5A6-C1096495FFBD}"/>
              </a:ext>
            </a:extLst>
          </p:cNvPr>
          <p:cNvGrpSpPr/>
          <p:nvPr/>
        </p:nvGrpSpPr>
        <p:grpSpPr>
          <a:xfrm>
            <a:off x="7590840" y="0"/>
            <a:ext cx="4582932" cy="6738357"/>
            <a:chOff x="7532913" y="205799"/>
            <a:chExt cx="4169231" cy="6130087"/>
          </a:xfrm>
        </p:grpSpPr>
        <p:pic>
          <p:nvPicPr>
            <p:cNvPr id="4" name="Picture 3" descr="Map&#10;&#10;AI-generated content may be incorrect.">
              <a:extLst>
                <a:ext uri="{FF2B5EF4-FFF2-40B4-BE49-F238E27FC236}">
                  <a16:creationId xmlns:a16="http://schemas.microsoft.com/office/drawing/2014/main" id="{935348BA-1FB6-2844-A8AA-A4770464D80F}"/>
                </a:ext>
              </a:extLst>
            </p:cNvPr>
            <p:cNvPicPr>
              <a:picLocks noChangeAspect="1"/>
            </p:cNvPicPr>
            <p:nvPr/>
          </p:nvPicPr>
          <p:blipFill>
            <a:blip r:embed="rId3"/>
            <a:srcRect l="2381" t="9604" r="6428" b="1009"/>
            <a:stretch>
              <a:fillRect/>
            </a:stretch>
          </p:blipFill>
          <p:spPr>
            <a:xfrm>
              <a:off x="7532913" y="205799"/>
              <a:ext cx="4169231" cy="6130087"/>
            </a:xfrm>
            <a:prstGeom prst="rect">
              <a:avLst/>
            </a:prstGeom>
          </p:spPr>
        </p:pic>
        <p:sp>
          <p:nvSpPr>
            <p:cNvPr id="5" name="Rectangle 4">
              <a:extLst>
                <a:ext uri="{FF2B5EF4-FFF2-40B4-BE49-F238E27FC236}">
                  <a16:creationId xmlns:a16="http://schemas.microsoft.com/office/drawing/2014/main" id="{A1B1DBB3-DDC2-FD91-3A2C-D5BE2F43E7D0}"/>
                </a:ext>
              </a:extLst>
            </p:cNvPr>
            <p:cNvSpPr/>
            <p:nvPr/>
          </p:nvSpPr>
          <p:spPr>
            <a:xfrm>
              <a:off x="10505440" y="5920740"/>
              <a:ext cx="1196704" cy="4151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C38BB01-898A-B8AE-4CA8-4B45CE003B1D}"/>
                </a:ext>
              </a:extLst>
            </p:cNvPr>
            <p:cNvSpPr/>
            <p:nvPr/>
          </p:nvSpPr>
          <p:spPr>
            <a:xfrm>
              <a:off x="10759197" y="5699760"/>
              <a:ext cx="942946" cy="3131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FD733BA-11DF-76D5-0F6E-8741850B4873}"/>
                </a:ext>
              </a:extLst>
            </p:cNvPr>
            <p:cNvSpPr/>
            <p:nvPr/>
          </p:nvSpPr>
          <p:spPr>
            <a:xfrm flipH="1">
              <a:off x="10601326" y="5773942"/>
              <a:ext cx="207878" cy="3131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4F2AA631-7012-8EC7-1328-DFC544105635}"/>
              </a:ext>
            </a:extLst>
          </p:cNvPr>
          <p:cNvSpPr txBox="1"/>
          <p:nvPr/>
        </p:nvSpPr>
        <p:spPr>
          <a:xfrm>
            <a:off x="0" y="119642"/>
            <a:ext cx="7653249" cy="646331"/>
          </a:xfrm>
          <a:prstGeom prst="rect">
            <a:avLst/>
          </a:prstGeom>
          <a:noFill/>
        </p:spPr>
        <p:txBody>
          <a:bodyPr wrap="square">
            <a:spAutoFit/>
          </a:bodyPr>
          <a:lstStyle/>
          <a:p>
            <a:pPr algn="ctr"/>
            <a:r>
              <a:rPr lang="en-US" sz="3600" b="1" dirty="0">
                <a:solidFill>
                  <a:schemeClr val="accent1"/>
                </a:solidFill>
                <a:latin typeface="Arial Narrow" panose="020B0604020202020204" pitchFamily="34" charset="0"/>
                <a:ea typeface="+mj-ea"/>
              </a:rPr>
              <a:t>Comprehensive</a:t>
            </a:r>
            <a:r>
              <a:rPr lang="en-US" sz="3600" b="0" dirty="0">
                <a:solidFill>
                  <a:srgbClr val="000000"/>
                </a:solidFill>
                <a:latin typeface="+mj-lt"/>
              </a:rPr>
              <a:t> </a:t>
            </a:r>
            <a:r>
              <a:rPr lang="en-US" sz="3600" b="1" dirty="0">
                <a:solidFill>
                  <a:schemeClr val="accent1"/>
                </a:solidFill>
                <a:latin typeface="Arial Narrow" panose="020B0604020202020204" pitchFamily="34" charset="0"/>
                <a:ea typeface="+mj-ea"/>
              </a:rPr>
              <a:t>Plan &amp; Zoning Alignment</a:t>
            </a:r>
          </a:p>
        </p:txBody>
      </p:sp>
      <p:sp>
        <p:nvSpPr>
          <p:cNvPr id="12" name="TextBox 11">
            <a:extLst>
              <a:ext uri="{FF2B5EF4-FFF2-40B4-BE49-F238E27FC236}">
                <a16:creationId xmlns:a16="http://schemas.microsoft.com/office/drawing/2014/main" id="{A2893555-2E38-0890-8455-5CDBC044C67D}"/>
              </a:ext>
            </a:extLst>
          </p:cNvPr>
          <p:cNvSpPr txBox="1"/>
          <p:nvPr/>
        </p:nvSpPr>
        <p:spPr>
          <a:xfrm>
            <a:off x="203629" y="885615"/>
            <a:ext cx="7449619" cy="5972385"/>
          </a:xfrm>
          <a:prstGeom prst="rect">
            <a:avLst/>
          </a:prstGeom>
          <a:noFill/>
        </p:spPr>
        <p:txBody>
          <a:bodyPr wrap="square">
            <a:noAutofit/>
          </a:bodyPr>
          <a:lstStyle/>
          <a:p>
            <a:pPr marL="0" indent="0">
              <a:spcBef>
                <a:spcPts val="1200"/>
              </a:spcBef>
              <a:buNone/>
            </a:pPr>
            <a:r>
              <a:rPr lang="en-US" sz="2400" dirty="0">
                <a:solidFill>
                  <a:srgbClr val="000000"/>
                </a:solidFill>
                <a:latin typeface="Arial Narrow" panose="020B0606020202030204" pitchFamily="34" charset="0"/>
                <a:cs typeface="Times New Roman" panose="02020603050405020304" pitchFamily="18" charset="0"/>
              </a:rPr>
              <a:t>The FLUM and associated Future Land Use Categories are a material component of the Comprehensive Plan</a:t>
            </a:r>
            <a:br>
              <a:rPr lang="en-US" sz="2400" dirty="0">
                <a:solidFill>
                  <a:srgbClr val="000000"/>
                </a:solidFill>
                <a:latin typeface="Arial Narrow" panose="020B0606020202030204" pitchFamily="34" charset="0"/>
                <a:cs typeface="Times New Roman" panose="02020603050405020304" pitchFamily="18" charset="0"/>
              </a:rPr>
            </a:br>
            <a:endParaRPr lang="en-US" sz="1400" b="1" dirty="0">
              <a:solidFill>
                <a:srgbClr val="000000"/>
              </a:solidFill>
              <a:latin typeface="Arial Narrow" panose="020B0606020202030204" pitchFamily="34" charset="0"/>
              <a:cs typeface="Times New Roman" panose="02020603050405020304" pitchFamily="18" charset="0"/>
            </a:endParaRPr>
          </a:p>
          <a:p>
            <a:pPr>
              <a:spcBef>
                <a:spcPts val="1200"/>
              </a:spcBef>
            </a:pPr>
            <a:r>
              <a:rPr lang="en-US" sz="2400" b="1" dirty="0">
                <a:solidFill>
                  <a:srgbClr val="000000"/>
                </a:solidFill>
                <a:latin typeface="Arial Narrow" panose="020B0606020202030204" pitchFamily="34" charset="0"/>
                <a:cs typeface="Times New Roman" panose="02020603050405020304" pitchFamily="18" charset="0"/>
              </a:rPr>
              <a:t>Comprehensive Plan </a:t>
            </a:r>
            <a:r>
              <a:rPr lang="en-US" sz="2400" dirty="0">
                <a:solidFill>
                  <a:srgbClr val="000000"/>
                </a:solidFill>
                <a:latin typeface="Arial Narrow" panose="020B0606020202030204" pitchFamily="34" charset="0"/>
                <a:cs typeface="Times New Roman" panose="02020603050405020304" pitchFamily="18" charset="0"/>
              </a:rPr>
              <a:t>assigns ‘</a:t>
            </a:r>
            <a:r>
              <a:rPr lang="en-US" sz="2400" b="1" dirty="0">
                <a:solidFill>
                  <a:srgbClr val="000000"/>
                </a:solidFill>
                <a:latin typeface="Arial Narrow" panose="020B0606020202030204" pitchFamily="34" charset="0"/>
                <a:cs typeface="Times New Roman" panose="02020603050405020304" pitchFamily="18" charset="0"/>
              </a:rPr>
              <a:t>Future Land Use</a:t>
            </a:r>
            <a:r>
              <a:rPr lang="en-US" sz="2400" dirty="0">
                <a:solidFill>
                  <a:srgbClr val="000000"/>
                </a:solidFill>
                <a:latin typeface="Arial Narrow" panose="020B0606020202030204" pitchFamily="34" charset="0"/>
                <a:cs typeface="Times New Roman" panose="02020603050405020304" pitchFamily="18" charset="0"/>
              </a:rPr>
              <a:t>’ designations to properties </a:t>
            </a:r>
          </a:p>
          <a:p>
            <a:pPr marL="744538" lvl="1" indent="-346075">
              <a:lnSpc>
                <a:spcPct val="110000"/>
              </a:lnSpc>
              <a:spcBef>
                <a:spcPts val="600"/>
              </a:spcBef>
              <a:buFont typeface="Courier New" panose="02070309020205020404" pitchFamily="49" charset="0"/>
              <a:buChar char="o"/>
            </a:pPr>
            <a:r>
              <a:rPr lang="en-US" sz="2000" dirty="0">
                <a:solidFill>
                  <a:srgbClr val="000000"/>
                </a:solidFill>
                <a:latin typeface="Arial Narrow" panose="020B0606020202030204" pitchFamily="34" charset="0"/>
                <a:cs typeface="Times New Roman" panose="02020603050405020304" pitchFamily="18" charset="0"/>
              </a:rPr>
              <a:t>Broad land use characteristics</a:t>
            </a:r>
          </a:p>
          <a:p>
            <a:pPr marL="744538" lvl="1" indent="-346075">
              <a:lnSpc>
                <a:spcPct val="110000"/>
              </a:lnSpc>
              <a:spcBef>
                <a:spcPts val="600"/>
              </a:spcBef>
              <a:buFont typeface="Courier New" panose="02070309020205020404" pitchFamily="49" charset="0"/>
              <a:buChar char="o"/>
            </a:pPr>
            <a:r>
              <a:rPr lang="en-US" sz="2000" dirty="0">
                <a:solidFill>
                  <a:srgbClr val="000000"/>
                </a:solidFill>
                <a:latin typeface="Arial Narrow" panose="020B0606020202030204" pitchFamily="34" charset="0"/>
                <a:cs typeface="Times New Roman" panose="02020603050405020304" pitchFamily="18" charset="0"/>
              </a:rPr>
              <a:t>Guides type of development appropriate and desired over the long-term – </a:t>
            </a:r>
            <a:r>
              <a:rPr lang="en-US" sz="2000" u="sng" dirty="0">
                <a:solidFill>
                  <a:srgbClr val="000000"/>
                </a:solidFill>
                <a:latin typeface="Arial Narrow" panose="020B0606020202030204" pitchFamily="34" charset="0"/>
                <a:cs typeface="Times New Roman" panose="02020603050405020304" pitchFamily="18" charset="0"/>
              </a:rPr>
              <a:t>especially important for vacant parcels and redevelopment </a:t>
            </a:r>
          </a:p>
          <a:p>
            <a:pPr>
              <a:spcBef>
                <a:spcPts val="2400"/>
              </a:spcBef>
            </a:pPr>
            <a:r>
              <a:rPr lang="en-US" sz="2400" b="1" dirty="0">
                <a:solidFill>
                  <a:srgbClr val="000000"/>
                </a:solidFill>
                <a:latin typeface="Arial Narrow" panose="020B0606020202030204" pitchFamily="34" charset="0"/>
                <a:cs typeface="Times New Roman" panose="02020603050405020304" pitchFamily="18" charset="0"/>
              </a:rPr>
              <a:t>Development Code </a:t>
            </a:r>
            <a:r>
              <a:rPr lang="en-US" sz="2400" dirty="0">
                <a:solidFill>
                  <a:srgbClr val="000000"/>
                </a:solidFill>
                <a:latin typeface="Arial Narrow" panose="020B0606020202030204" pitchFamily="34" charset="0"/>
                <a:cs typeface="Times New Roman" panose="02020603050405020304" pitchFamily="18" charset="0"/>
              </a:rPr>
              <a:t>establishes and assigns ‘</a:t>
            </a:r>
            <a:r>
              <a:rPr lang="en-US" sz="2400" b="1" dirty="0">
                <a:solidFill>
                  <a:srgbClr val="000000"/>
                </a:solidFill>
                <a:latin typeface="Arial Narrow" panose="020B0606020202030204" pitchFamily="34" charset="0"/>
                <a:cs typeface="Times New Roman" panose="02020603050405020304" pitchFamily="18" charset="0"/>
              </a:rPr>
              <a:t>Zoning Districts</a:t>
            </a:r>
            <a:r>
              <a:rPr lang="en-US" sz="2400" dirty="0">
                <a:solidFill>
                  <a:srgbClr val="000000"/>
                </a:solidFill>
                <a:latin typeface="Arial Narrow" panose="020B0606020202030204" pitchFamily="34" charset="0"/>
                <a:cs typeface="Times New Roman" panose="02020603050405020304" pitchFamily="18" charset="0"/>
              </a:rPr>
              <a:t>’ to properties </a:t>
            </a:r>
          </a:p>
          <a:p>
            <a:pPr marL="685800" indent="-285750">
              <a:lnSpc>
                <a:spcPct val="110000"/>
              </a:lnSpc>
              <a:spcBef>
                <a:spcPts val="600"/>
              </a:spcBef>
              <a:buFont typeface="Courier New" panose="02070309020205020404" pitchFamily="49" charset="0"/>
              <a:buChar char="o"/>
            </a:pPr>
            <a:r>
              <a:rPr lang="en-US" sz="2000" dirty="0">
                <a:solidFill>
                  <a:srgbClr val="000000"/>
                </a:solidFill>
                <a:latin typeface="Arial Narrow" panose="020B0606020202030204" pitchFamily="34" charset="0"/>
                <a:cs typeface="Times New Roman" panose="02020603050405020304" pitchFamily="18" charset="0"/>
              </a:rPr>
              <a:t>Some zones specifying Comprehensive Plan conformance</a:t>
            </a:r>
          </a:p>
          <a:p>
            <a:pPr marL="1143000" lvl="1" indent="-285750">
              <a:lnSpc>
                <a:spcPct val="110000"/>
              </a:lnSpc>
              <a:spcBef>
                <a:spcPts val="600"/>
              </a:spcBef>
              <a:buFont typeface="Courier New" panose="02070309020205020404" pitchFamily="49" charset="0"/>
              <a:buChar char="o"/>
            </a:pPr>
            <a:r>
              <a:rPr lang="en-US" sz="2000" dirty="0">
                <a:solidFill>
                  <a:srgbClr val="000000"/>
                </a:solidFill>
                <a:latin typeface="Arial Narrow" panose="020B0606020202030204" pitchFamily="34" charset="0"/>
                <a:cs typeface="Times New Roman" panose="02020603050405020304" pitchFamily="18" charset="0"/>
              </a:rPr>
              <a:t>E.g.  TOD District requires a mix of uses or STAMP conformance </a:t>
            </a:r>
          </a:p>
          <a:p>
            <a:pPr lvl="1" indent="-285750">
              <a:lnSpc>
                <a:spcPct val="110000"/>
              </a:lnSpc>
              <a:spcBef>
                <a:spcPts val="600"/>
              </a:spcBef>
              <a:buFont typeface="Courier New" panose="02070309020205020404" pitchFamily="49" charset="0"/>
              <a:buChar char="o"/>
            </a:pPr>
            <a:r>
              <a:rPr lang="en-US" sz="2000" dirty="0">
                <a:solidFill>
                  <a:srgbClr val="000000"/>
                </a:solidFill>
                <a:latin typeface="Arial Narrow" panose="020B0606020202030204" pitchFamily="34" charset="0"/>
                <a:cs typeface="Times New Roman" panose="02020603050405020304" pitchFamily="18" charset="0"/>
              </a:rPr>
              <a:t>Development Code provides guidance for which Zoning Districts align with each Future Land Use designation</a:t>
            </a:r>
          </a:p>
        </p:txBody>
      </p:sp>
    </p:spTree>
    <p:extLst>
      <p:ext uri="{BB962C8B-B14F-4D97-AF65-F5344CB8AC3E}">
        <p14:creationId xmlns:p14="http://schemas.microsoft.com/office/powerpoint/2010/main" val="580326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5CC52-FE6C-B6AB-34CC-4860971D169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D2D2CDA-E8B8-7196-C573-D7B7D0320022}"/>
              </a:ext>
            </a:extLst>
          </p:cNvPr>
          <p:cNvSpPr txBox="1"/>
          <p:nvPr/>
        </p:nvSpPr>
        <p:spPr>
          <a:xfrm>
            <a:off x="217714" y="1646335"/>
            <a:ext cx="4325257" cy="879151"/>
          </a:xfrm>
          <a:prstGeom prst="rect">
            <a:avLst/>
          </a:prstGeom>
          <a:noFill/>
        </p:spPr>
        <p:txBody>
          <a:bodyPr wrap="square" rtlCol="0">
            <a:noAutofit/>
          </a:bodyPr>
          <a:lstStyle/>
          <a:p>
            <a:pPr>
              <a:lnSpc>
                <a:spcPts val="5480"/>
              </a:lnSpc>
            </a:pPr>
            <a:r>
              <a:rPr lang="en-US" sz="5400" dirty="0">
                <a:solidFill>
                  <a:schemeClr val="bg1"/>
                </a:solidFill>
                <a:latin typeface="Impact" panose="020B0806030902050204" pitchFamily="34" charset="0"/>
                <a:cs typeface="Arial Narrow" panose="020B0604020202020204" pitchFamily="34" charset="0"/>
              </a:rPr>
              <a:t>Case Studies</a:t>
            </a:r>
          </a:p>
        </p:txBody>
      </p:sp>
      <p:sp>
        <p:nvSpPr>
          <p:cNvPr id="3" name="TextBox 2">
            <a:extLst>
              <a:ext uri="{FF2B5EF4-FFF2-40B4-BE49-F238E27FC236}">
                <a16:creationId xmlns:a16="http://schemas.microsoft.com/office/drawing/2014/main" id="{B0988FCF-170D-B391-4BD3-D574F18DFA5F}"/>
              </a:ext>
            </a:extLst>
          </p:cNvPr>
          <p:cNvSpPr txBox="1"/>
          <p:nvPr/>
        </p:nvSpPr>
        <p:spPr>
          <a:xfrm>
            <a:off x="217714" y="3969349"/>
            <a:ext cx="4325257" cy="1523046"/>
          </a:xfrm>
          <a:prstGeom prst="rect">
            <a:avLst/>
          </a:prstGeom>
          <a:noFill/>
        </p:spPr>
        <p:txBody>
          <a:bodyPr wrap="square" rtlCol="0">
            <a:noAutofit/>
          </a:bodyPr>
          <a:lstStyle/>
          <a:p>
            <a:pPr>
              <a:lnSpc>
                <a:spcPct val="150000"/>
              </a:lnSpc>
            </a:pPr>
            <a:r>
              <a:rPr lang="en-US" sz="2000" dirty="0">
                <a:solidFill>
                  <a:schemeClr val="bg1"/>
                </a:solidFill>
                <a:latin typeface="Arial Narrow" panose="020B0604020202020204" pitchFamily="34" charset="0"/>
                <a:cs typeface="Arial Narrow" panose="020B0604020202020204" pitchFamily="34" charset="0"/>
              </a:rPr>
              <a:t>An aerial image of Orenco Station, a transit-oriented neighborhood served by the MAX light rail that serves the Portland Metro.</a:t>
            </a:r>
          </a:p>
        </p:txBody>
      </p:sp>
      <p:sp>
        <p:nvSpPr>
          <p:cNvPr id="14" name="Rectangle 13">
            <a:extLst>
              <a:ext uri="{FF2B5EF4-FFF2-40B4-BE49-F238E27FC236}">
                <a16:creationId xmlns:a16="http://schemas.microsoft.com/office/drawing/2014/main" id="{B5337A1A-CC6A-1978-FCCB-04A2BE1F78B7}"/>
              </a:ext>
            </a:extLst>
          </p:cNvPr>
          <p:cNvSpPr>
            <a:spLocks noGrp="1" noRot="1" noMove="1" noResize="1" noEditPoints="1" noAdjustHandles="1" noChangeArrowheads="1" noChangeShapeType="1"/>
          </p:cNvSpPr>
          <p:nvPr/>
        </p:nvSpPr>
        <p:spPr>
          <a:xfrm>
            <a:off x="-4" y="6602436"/>
            <a:ext cx="12252964" cy="25556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mountain, outdoor, city, hill&#10;&#10;AI-generated content may be incorrect.">
            <a:extLst>
              <a:ext uri="{FF2B5EF4-FFF2-40B4-BE49-F238E27FC236}">
                <a16:creationId xmlns:a16="http://schemas.microsoft.com/office/drawing/2014/main" id="{E1CA8204-7E4A-4C08-DF49-FBA25E7463E3}"/>
              </a:ext>
            </a:extLst>
          </p:cNvPr>
          <p:cNvPicPr>
            <a:picLocks noChangeAspect="1"/>
          </p:cNvPicPr>
          <p:nvPr/>
        </p:nvPicPr>
        <p:blipFill>
          <a:blip r:embed="rId2"/>
          <a:stretch>
            <a:fillRect/>
          </a:stretch>
        </p:blipFill>
        <p:spPr>
          <a:xfrm>
            <a:off x="4876800" y="1342807"/>
            <a:ext cx="7097485" cy="3903617"/>
          </a:xfrm>
          <a:prstGeom prst="rect">
            <a:avLst/>
          </a:prstGeom>
        </p:spPr>
      </p:pic>
    </p:spTree>
    <p:extLst>
      <p:ext uri="{BB962C8B-B14F-4D97-AF65-F5344CB8AC3E}">
        <p14:creationId xmlns:p14="http://schemas.microsoft.com/office/powerpoint/2010/main" val="1922056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AA9E2-BF9C-ACD3-DEE2-80A8E739A3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8124FA-A968-DDF2-B12A-53407801E8EA}"/>
              </a:ext>
            </a:extLst>
          </p:cNvPr>
          <p:cNvSpPr>
            <a:spLocks noGrp="1"/>
          </p:cNvSpPr>
          <p:nvPr>
            <p:ph type="title"/>
          </p:nvPr>
        </p:nvSpPr>
        <p:spPr>
          <a:xfrm>
            <a:off x="0" y="0"/>
            <a:ext cx="12192000" cy="1009651"/>
          </a:xfrm>
        </p:spPr>
        <p:txBody>
          <a:bodyPr>
            <a:normAutofit/>
          </a:bodyPr>
          <a:lstStyle/>
          <a:p>
            <a:r>
              <a:rPr lang="en-US" dirty="0"/>
              <a:t>Planning Process – How a Plan is Made</a:t>
            </a:r>
          </a:p>
        </p:txBody>
      </p:sp>
      <p:sp>
        <p:nvSpPr>
          <p:cNvPr id="4" name="Rectangle 3">
            <a:extLst>
              <a:ext uri="{FF2B5EF4-FFF2-40B4-BE49-F238E27FC236}">
                <a16:creationId xmlns:a16="http://schemas.microsoft.com/office/drawing/2014/main" id="{577FDFB5-AB6E-F4A5-687A-54EA53E134DC}"/>
              </a:ext>
            </a:extLst>
          </p:cNvPr>
          <p:cNvSpPr/>
          <p:nvPr/>
        </p:nvSpPr>
        <p:spPr>
          <a:xfrm>
            <a:off x="8882743" y="5826034"/>
            <a:ext cx="3178628" cy="722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iagram, text&#10;&#10;AI-generated content may be incorrect.">
            <a:extLst>
              <a:ext uri="{FF2B5EF4-FFF2-40B4-BE49-F238E27FC236}">
                <a16:creationId xmlns:a16="http://schemas.microsoft.com/office/drawing/2014/main" id="{7FC645A0-5694-C0D8-EAA6-948BBF481C62}"/>
              </a:ext>
            </a:extLst>
          </p:cNvPr>
          <p:cNvPicPr>
            <a:picLocks noChangeAspect="1"/>
          </p:cNvPicPr>
          <p:nvPr/>
        </p:nvPicPr>
        <p:blipFill>
          <a:blip r:embed="rId3"/>
          <a:srcRect t="9416" r="-130" b="-1695"/>
          <a:stretch>
            <a:fillRect/>
          </a:stretch>
        </p:blipFill>
        <p:spPr>
          <a:xfrm>
            <a:off x="972457" y="777196"/>
            <a:ext cx="9545644" cy="6080804"/>
          </a:xfrm>
          <a:prstGeom prst="rect">
            <a:avLst/>
          </a:prstGeom>
        </p:spPr>
      </p:pic>
    </p:spTree>
    <p:extLst>
      <p:ext uri="{BB962C8B-B14F-4D97-AF65-F5344CB8AC3E}">
        <p14:creationId xmlns:p14="http://schemas.microsoft.com/office/powerpoint/2010/main" val="373223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D5264-6828-6AB2-1AFC-31FDF0AA08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E84C24-4D83-4B66-78F1-C9F09CE9915B}"/>
              </a:ext>
            </a:extLst>
          </p:cNvPr>
          <p:cNvSpPr>
            <a:spLocks noGrp="1"/>
          </p:cNvSpPr>
          <p:nvPr>
            <p:ph type="title"/>
          </p:nvPr>
        </p:nvSpPr>
        <p:spPr>
          <a:xfrm>
            <a:off x="0" y="-11192"/>
            <a:ext cx="12192000" cy="1009651"/>
          </a:xfrm>
        </p:spPr>
        <p:txBody>
          <a:bodyPr>
            <a:normAutofit/>
          </a:bodyPr>
          <a:lstStyle/>
          <a:p>
            <a:r>
              <a:rPr lang="en-US" dirty="0"/>
              <a:t>Zoning and Plan Implementation</a:t>
            </a:r>
          </a:p>
        </p:txBody>
      </p:sp>
      <p:sp>
        <p:nvSpPr>
          <p:cNvPr id="4" name="Rectangle 3">
            <a:extLst>
              <a:ext uri="{FF2B5EF4-FFF2-40B4-BE49-F238E27FC236}">
                <a16:creationId xmlns:a16="http://schemas.microsoft.com/office/drawing/2014/main" id="{B064D319-FE93-70F2-D340-779127E11600}"/>
              </a:ext>
            </a:extLst>
          </p:cNvPr>
          <p:cNvSpPr/>
          <p:nvPr/>
        </p:nvSpPr>
        <p:spPr>
          <a:xfrm>
            <a:off x="8882743" y="5826034"/>
            <a:ext cx="3178628" cy="722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B4AC321-5CD9-2236-BD7A-E8199D55D690}"/>
              </a:ext>
            </a:extLst>
          </p:cNvPr>
          <p:cNvPicPr>
            <a:picLocks noChangeAspect="1"/>
          </p:cNvPicPr>
          <p:nvPr/>
        </p:nvPicPr>
        <p:blipFill>
          <a:blip r:embed="rId3">
            <a:alphaModFix amt="50000"/>
          </a:blip>
          <a:srcRect l="16079" t="68870" r="48125" b="7211"/>
          <a:stretch>
            <a:fillRect/>
          </a:stretch>
        </p:blipFill>
        <p:spPr>
          <a:xfrm>
            <a:off x="-86182" y="508882"/>
            <a:ext cx="6334582" cy="6349118"/>
          </a:xfrm>
          <a:prstGeom prst="rect">
            <a:avLst/>
          </a:prstGeom>
          <a:ln>
            <a:noFill/>
          </a:ln>
          <a:effectLst>
            <a:softEdge rad="825500"/>
          </a:effectLst>
        </p:spPr>
      </p:pic>
      <p:sp>
        <p:nvSpPr>
          <p:cNvPr id="8" name="Content Placeholder 4">
            <a:extLst>
              <a:ext uri="{FF2B5EF4-FFF2-40B4-BE49-F238E27FC236}">
                <a16:creationId xmlns:a16="http://schemas.microsoft.com/office/drawing/2014/main" id="{D05F3116-0239-C6D4-A8BC-B283F39C8398}"/>
              </a:ext>
            </a:extLst>
          </p:cNvPr>
          <p:cNvSpPr>
            <a:spLocks noGrp="1"/>
          </p:cNvSpPr>
          <p:nvPr>
            <p:ph idx="1"/>
          </p:nvPr>
        </p:nvSpPr>
        <p:spPr>
          <a:xfrm>
            <a:off x="6248400" y="1270000"/>
            <a:ext cx="5822589" cy="5164272"/>
          </a:xfrm>
        </p:spPr>
        <p:txBody>
          <a:bodyPr>
            <a:noAutofit/>
          </a:bodyPr>
          <a:lstStyle/>
          <a:p>
            <a:pPr>
              <a:lnSpc>
                <a:spcPct val="110000"/>
              </a:lnSpc>
            </a:pPr>
            <a:r>
              <a:rPr lang="en-US" sz="2400" dirty="0"/>
              <a:t>A common thread of these case studies is that city-led rezoning implemented the plans</a:t>
            </a:r>
          </a:p>
          <a:p>
            <a:pPr>
              <a:lnSpc>
                <a:spcPct val="110000"/>
              </a:lnSpc>
            </a:pPr>
            <a:r>
              <a:rPr lang="en-US" sz="2400" dirty="0"/>
              <a:t>Development is required to comply with zoning district standards</a:t>
            </a:r>
          </a:p>
          <a:p>
            <a:pPr>
              <a:lnSpc>
                <a:spcPct val="110000"/>
              </a:lnSpc>
            </a:pPr>
            <a:r>
              <a:rPr lang="en-US" sz="2400" dirty="0"/>
              <a:t>In Thornton, properties designated as TOD on the FLUM that are not zoned TOD are not required to conform to the TOD zone standards</a:t>
            </a:r>
          </a:p>
          <a:p>
            <a:pPr>
              <a:lnSpc>
                <a:spcPct val="110000"/>
              </a:lnSpc>
            </a:pPr>
            <a:r>
              <a:rPr lang="en-US" sz="2400" dirty="0"/>
              <a:t>Therefore, to ensure implementation of the STAMPs rezoning should be explored </a:t>
            </a:r>
          </a:p>
        </p:txBody>
      </p:sp>
    </p:spTree>
    <p:extLst>
      <p:ext uri="{BB962C8B-B14F-4D97-AF65-F5344CB8AC3E}">
        <p14:creationId xmlns:p14="http://schemas.microsoft.com/office/powerpoint/2010/main" val="1710260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745B321-4D95-D395-3F5C-7F30CBDB621B}"/>
              </a:ext>
            </a:extLst>
          </p:cNvPr>
          <p:cNvSpPr txBox="1"/>
          <p:nvPr/>
        </p:nvSpPr>
        <p:spPr>
          <a:xfrm>
            <a:off x="10047054" y="631777"/>
            <a:ext cx="2144945" cy="2797223"/>
          </a:xfrm>
          <a:prstGeom prst="rect">
            <a:avLst/>
          </a:prstGeom>
          <a:noFill/>
        </p:spPr>
        <p:txBody>
          <a:bodyPr wrap="square" rtlCol="0">
            <a:noAutofit/>
          </a:bodyPr>
          <a:lstStyle/>
          <a:p>
            <a:r>
              <a:rPr lang="en-US" sz="2200">
                <a:solidFill>
                  <a:schemeClr val="tx2"/>
                </a:solidFill>
                <a:effectLst/>
                <a:latin typeface="Arial Narrow" panose="020B0604020202020204" pitchFamily="34" charset="0"/>
                <a:cs typeface="Arial Narrow" panose="020B0604020202020204" pitchFamily="34" charset="0"/>
              </a:rPr>
              <a:t>City-led rezoning of land near or abutting future bus rapid transit (BRT) stations on East Colfax. </a:t>
            </a:r>
            <a:endParaRPr lang="en-US" sz="2200">
              <a:solidFill>
                <a:schemeClr val="tx2"/>
              </a:solidFill>
              <a:latin typeface="Arial Narrow" panose="020B0604020202020204" pitchFamily="34" charset="0"/>
              <a:cs typeface="Arial Narrow" panose="020B0604020202020204" pitchFamily="34" charset="0"/>
            </a:endParaRPr>
          </a:p>
        </p:txBody>
      </p:sp>
      <p:sp>
        <p:nvSpPr>
          <p:cNvPr id="13" name="TextBox 12">
            <a:extLst>
              <a:ext uri="{FF2B5EF4-FFF2-40B4-BE49-F238E27FC236}">
                <a16:creationId xmlns:a16="http://schemas.microsoft.com/office/drawing/2014/main" id="{6B11A97E-DF36-D4D5-1149-6E1097214472}"/>
              </a:ext>
            </a:extLst>
          </p:cNvPr>
          <p:cNvSpPr txBox="1"/>
          <p:nvPr/>
        </p:nvSpPr>
        <p:spPr>
          <a:xfrm>
            <a:off x="5074212" y="115494"/>
            <a:ext cx="7117787" cy="461665"/>
          </a:xfrm>
          <a:prstGeom prst="rect">
            <a:avLst/>
          </a:prstGeom>
          <a:noFill/>
        </p:spPr>
        <p:txBody>
          <a:bodyPr wrap="square" rtlCol="0">
            <a:noAutofit/>
          </a:bodyPr>
          <a:lstStyle/>
          <a:p>
            <a:pPr algn="ctr"/>
            <a:r>
              <a:rPr lang="en-US" sz="2400">
                <a:solidFill>
                  <a:schemeClr val="accent1"/>
                </a:solidFill>
                <a:latin typeface="Impact" panose="020B0806030902050204" pitchFamily="34" charset="0"/>
                <a:cs typeface="Arial Narrow" panose="020B0604020202020204" pitchFamily="34" charset="0"/>
              </a:rPr>
              <a:t>Denver, CO – Colfax DO-8 “Main-Street” Rezone   </a:t>
            </a:r>
          </a:p>
        </p:txBody>
      </p:sp>
      <p:sp>
        <p:nvSpPr>
          <p:cNvPr id="18" name="TextBox 17">
            <a:extLst>
              <a:ext uri="{FF2B5EF4-FFF2-40B4-BE49-F238E27FC236}">
                <a16:creationId xmlns:a16="http://schemas.microsoft.com/office/drawing/2014/main" id="{E30B43A5-3791-16BA-61DB-86AF028F30DB}"/>
              </a:ext>
            </a:extLst>
          </p:cNvPr>
          <p:cNvSpPr txBox="1"/>
          <p:nvPr/>
        </p:nvSpPr>
        <p:spPr>
          <a:xfrm>
            <a:off x="606489" y="1168953"/>
            <a:ext cx="3381312" cy="1644498"/>
          </a:xfrm>
          <a:prstGeom prst="rect">
            <a:avLst/>
          </a:prstGeom>
          <a:noFill/>
        </p:spPr>
        <p:txBody>
          <a:bodyPr wrap="square" rtlCol="0">
            <a:noAutofit/>
          </a:bodyPr>
          <a:lstStyle/>
          <a:p>
            <a:pPr>
              <a:lnSpc>
                <a:spcPts val="5480"/>
              </a:lnSpc>
            </a:pPr>
            <a:r>
              <a:rPr lang="en-US" sz="5400">
                <a:solidFill>
                  <a:schemeClr val="bg1"/>
                </a:solidFill>
                <a:latin typeface="Impact" panose="020B0806030902050204" pitchFamily="34" charset="0"/>
                <a:cs typeface="Arial Narrow" panose="020B0604020202020204" pitchFamily="34" charset="0"/>
              </a:rPr>
              <a:t>Case Studies</a:t>
            </a:r>
          </a:p>
        </p:txBody>
      </p:sp>
      <p:sp>
        <p:nvSpPr>
          <p:cNvPr id="19" name="TextBox 18">
            <a:extLst>
              <a:ext uri="{FF2B5EF4-FFF2-40B4-BE49-F238E27FC236}">
                <a16:creationId xmlns:a16="http://schemas.microsoft.com/office/drawing/2014/main" id="{7DE01331-7059-11EF-3A4E-E2507FE532E7}"/>
              </a:ext>
            </a:extLst>
          </p:cNvPr>
          <p:cNvSpPr txBox="1"/>
          <p:nvPr/>
        </p:nvSpPr>
        <p:spPr>
          <a:xfrm>
            <a:off x="606489" y="2813450"/>
            <a:ext cx="3267013" cy="3610499"/>
          </a:xfrm>
          <a:prstGeom prst="rect">
            <a:avLst/>
          </a:prstGeom>
          <a:noFill/>
        </p:spPr>
        <p:txBody>
          <a:bodyPr wrap="square" rtlCol="0">
            <a:noAutofit/>
          </a:bodyPr>
          <a:lstStyle/>
          <a:p>
            <a:r>
              <a:rPr lang="en-US" sz="2400" dirty="0">
                <a:solidFill>
                  <a:schemeClr val="bg1"/>
                </a:solidFill>
                <a:effectLst/>
                <a:latin typeface="Arial Narrow" panose="020B0604020202020204" pitchFamily="34" charset="0"/>
                <a:cs typeface="Arial Narrow" panose="020B0604020202020204" pitchFamily="34" charset="0"/>
              </a:rPr>
              <a:t>The planning process is used across the US in a variety of contexts to implement local, regional, and state level planning efforts. </a:t>
            </a:r>
          </a:p>
          <a:p>
            <a:endParaRPr lang="en-US" sz="2400" dirty="0">
              <a:solidFill>
                <a:schemeClr val="bg1"/>
              </a:solidFill>
              <a:latin typeface="Arial Narrow" panose="020B0604020202020204" pitchFamily="34" charset="0"/>
              <a:cs typeface="Arial Narrow" panose="020B0604020202020204" pitchFamily="34" charset="0"/>
            </a:endParaRPr>
          </a:p>
          <a:p>
            <a:r>
              <a:rPr lang="en-US" sz="2400" dirty="0">
                <a:solidFill>
                  <a:schemeClr val="bg1"/>
                </a:solidFill>
                <a:latin typeface="Arial Narrow" panose="020B0604020202020204" pitchFamily="34" charset="0"/>
                <a:cs typeface="Arial Narrow" panose="020B0604020202020204" pitchFamily="34" charset="0"/>
              </a:rPr>
              <a:t>Four examples of the planning process in action: </a:t>
            </a:r>
          </a:p>
        </p:txBody>
      </p:sp>
      <p:pic>
        <p:nvPicPr>
          <p:cNvPr id="1026" name="Picture 2">
            <a:extLst>
              <a:ext uri="{FF2B5EF4-FFF2-40B4-BE49-F238E27FC236}">
                <a16:creationId xmlns:a16="http://schemas.microsoft.com/office/drawing/2014/main" id="{BED5FF64-86CD-0E55-48E7-00E92CE12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4212" y="631777"/>
            <a:ext cx="4972842" cy="279722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6F53A29-9CE9-425D-08AF-8AC7ADB7C175}"/>
              </a:ext>
            </a:extLst>
          </p:cNvPr>
          <p:cNvSpPr txBox="1"/>
          <p:nvPr/>
        </p:nvSpPr>
        <p:spPr>
          <a:xfrm>
            <a:off x="10047054" y="4060777"/>
            <a:ext cx="2144945" cy="2797223"/>
          </a:xfrm>
          <a:prstGeom prst="rect">
            <a:avLst/>
          </a:prstGeom>
          <a:noFill/>
        </p:spPr>
        <p:txBody>
          <a:bodyPr wrap="square" rtlCol="0">
            <a:noAutofit/>
          </a:bodyPr>
          <a:lstStyle/>
          <a:p>
            <a:r>
              <a:rPr lang="en-US" sz="2200">
                <a:solidFill>
                  <a:schemeClr val="tx2"/>
                </a:solidFill>
                <a:effectLst/>
                <a:latin typeface="Arial Narrow" panose="020B0604020202020204" pitchFamily="34" charset="0"/>
                <a:cs typeface="Arial Narrow" panose="020B0604020202020204" pitchFamily="34" charset="0"/>
              </a:rPr>
              <a:t>Developer initiated development with city coordination of zoning via a multi-year rezoning effort for a light rail station and TOD neighborhood</a:t>
            </a:r>
            <a:endParaRPr lang="en-US" sz="2200">
              <a:solidFill>
                <a:schemeClr val="tx2"/>
              </a:solidFill>
              <a:latin typeface="Arial Narrow" panose="020B0604020202020204" pitchFamily="34" charset="0"/>
              <a:cs typeface="Arial Narrow" panose="020B0604020202020204" pitchFamily="34" charset="0"/>
            </a:endParaRPr>
          </a:p>
        </p:txBody>
      </p:sp>
      <p:sp>
        <p:nvSpPr>
          <p:cNvPr id="24" name="TextBox 23">
            <a:extLst>
              <a:ext uri="{FF2B5EF4-FFF2-40B4-BE49-F238E27FC236}">
                <a16:creationId xmlns:a16="http://schemas.microsoft.com/office/drawing/2014/main" id="{564BC937-4C5A-89A0-8081-E1381360D2DB}"/>
              </a:ext>
            </a:extLst>
          </p:cNvPr>
          <p:cNvSpPr txBox="1"/>
          <p:nvPr/>
        </p:nvSpPr>
        <p:spPr>
          <a:xfrm>
            <a:off x="5074212" y="3544494"/>
            <a:ext cx="7117787" cy="461665"/>
          </a:xfrm>
          <a:prstGeom prst="rect">
            <a:avLst/>
          </a:prstGeom>
          <a:noFill/>
        </p:spPr>
        <p:txBody>
          <a:bodyPr wrap="square" rtlCol="0">
            <a:noAutofit/>
          </a:bodyPr>
          <a:lstStyle/>
          <a:p>
            <a:pPr algn="ctr"/>
            <a:r>
              <a:rPr lang="en-US" sz="2400">
                <a:solidFill>
                  <a:schemeClr val="accent3"/>
                </a:solidFill>
                <a:latin typeface="Impact" panose="020B0806030902050204" pitchFamily="34" charset="0"/>
                <a:cs typeface="Arial Narrow" panose="020B0604020202020204" pitchFamily="34" charset="0"/>
              </a:rPr>
              <a:t>Hillsboro, OR – Orenco Station Area Planning</a:t>
            </a:r>
          </a:p>
        </p:txBody>
      </p:sp>
      <p:pic>
        <p:nvPicPr>
          <p:cNvPr id="1028" name="Picture 4" descr="DSC_0296_web">
            <a:extLst>
              <a:ext uri="{FF2B5EF4-FFF2-40B4-BE49-F238E27FC236}">
                <a16:creationId xmlns:a16="http://schemas.microsoft.com/office/drawing/2014/main" id="{4F20D664-B924-2F7D-2595-8AB875F2AB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659" b="9966"/>
          <a:stretch>
            <a:fillRect/>
          </a:stretch>
        </p:blipFill>
        <p:spPr bwMode="auto">
          <a:xfrm>
            <a:off x="5074212" y="4006159"/>
            <a:ext cx="4972842" cy="2797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447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28377-EA29-29F8-20A4-F9D25218A63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A6AC449-22EB-4ABE-E801-ACD5FF14F0C6}"/>
              </a:ext>
            </a:extLst>
          </p:cNvPr>
          <p:cNvSpPr txBox="1"/>
          <p:nvPr/>
        </p:nvSpPr>
        <p:spPr>
          <a:xfrm>
            <a:off x="10098117" y="631776"/>
            <a:ext cx="2093881" cy="2797223"/>
          </a:xfrm>
          <a:prstGeom prst="rect">
            <a:avLst/>
          </a:prstGeom>
          <a:noFill/>
        </p:spPr>
        <p:txBody>
          <a:bodyPr wrap="square" rtlCol="0">
            <a:noAutofit/>
          </a:bodyPr>
          <a:lstStyle/>
          <a:p>
            <a:r>
              <a:rPr lang="en-US" sz="2000">
                <a:solidFill>
                  <a:schemeClr val="tx2"/>
                </a:solidFill>
                <a:latin typeface="Arial Narrow" panose="020B0604020202020204" pitchFamily="34" charset="0"/>
                <a:cs typeface="Arial Narrow" panose="020B0604020202020204" pitchFamily="34" charset="0"/>
              </a:rPr>
              <a:t>City-led effort to create a new, downtown area for the city in a former site of a declining regional shopping mall. </a:t>
            </a:r>
          </a:p>
        </p:txBody>
      </p:sp>
      <p:sp>
        <p:nvSpPr>
          <p:cNvPr id="18" name="TextBox 17">
            <a:extLst>
              <a:ext uri="{FF2B5EF4-FFF2-40B4-BE49-F238E27FC236}">
                <a16:creationId xmlns:a16="http://schemas.microsoft.com/office/drawing/2014/main" id="{CCCED82F-56FA-7C30-EF82-F9D282CC00E2}"/>
              </a:ext>
            </a:extLst>
          </p:cNvPr>
          <p:cNvSpPr txBox="1"/>
          <p:nvPr/>
        </p:nvSpPr>
        <p:spPr>
          <a:xfrm>
            <a:off x="606489" y="1168953"/>
            <a:ext cx="3381312" cy="1644498"/>
          </a:xfrm>
          <a:prstGeom prst="rect">
            <a:avLst/>
          </a:prstGeom>
          <a:noFill/>
        </p:spPr>
        <p:txBody>
          <a:bodyPr wrap="square" rtlCol="0">
            <a:noAutofit/>
          </a:bodyPr>
          <a:lstStyle/>
          <a:p>
            <a:pPr>
              <a:lnSpc>
                <a:spcPts val="5480"/>
              </a:lnSpc>
            </a:pPr>
            <a:r>
              <a:rPr lang="en-US" sz="5400">
                <a:solidFill>
                  <a:schemeClr val="bg1"/>
                </a:solidFill>
                <a:latin typeface="Impact" panose="020B0806030902050204" pitchFamily="34" charset="0"/>
                <a:cs typeface="Arial Narrow" panose="020B0604020202020204" pitchFamily="34" charset="0"/>
              </a:rPr>
              <a:t>Case Studies</a:t>
            </a:r>
          </a:p>
        </p:txBody>
      </p:sp>
      <p:sp>
        <p:nvSpPr>
          <p:cNvPr id="19" name="TextBox 18">
            <a:extLst>
              <a:ext uri="{FF2B5EF4-FFF2-40B4-BE49-F238E27FC236}">
                <a16:creationId xmlns:a16="http://schemas.microsoft.com/office/drawing/2014/main" id="{4346FE39-2C76-6B53-CBB3-3B3C380BCF7F}"/>
              </a:ext>
            </a:extLst>
          </p:cNvPr>
          <p:cNvSpPr txBox="1"/>
          <p:nvPr/>
        </p:nvSpPr>
        <p:spPr>
          <a:xfrm>
            <a:off x="606489" y="2813450"/>
            <a:ext cx="3267013" cy="3610499"/>
          </a:xfrm>
          <a:prstGeom prst="rect">
            <a:avLst/>
          </a:prstGeom>
          <a:noFill/>
        </p:spPr>
        <p:txBody>
          <a:bodyPr wrap="square" rtlCol="0">
            <a:noAutofit/>
          </a:bodyPr>
          <a:lstStyle/>
          <a:p>
            <a:r>
              <a:rPr lang="en-US" sz="2400">
                <a:solidFill>
                  <a:schemeClr val="bg1"/>
                </a:solidFill>
                <a:effectLst/>
                <a:latin typeface="Arial Narrow" panose="020B0604020202020204" pitchFamily="34" charset="0"/>
                <a:cs typeface="Arial Narrow" panose="020B0604020202020204" pitchFamily="34" charset="0"/>
              </a:rPr>
              <a:t>The planning process is used across the US in a variety of contexts to implement local, regional, and state level planning efforts. </a:t>
            </a:r>
          </a:p>
          <a:p>
            <a:endParaRPr lang="en-US" sz="2400">
              <a:solidFill>
                <a:schemeClr val="bg1"/>
              </a:solidFill>
              <a:latin typeface="Arial Narrow" panose="020B0604020202020204" pitchFamily="34" charset="0"/>
              <a:cs typeface="Arial Narrow" panose="020B0604020202020204" pitchFamily="34" charset="0"/>
            </a:endParaRPr>
          </a:p>
          <a:p>
            <a:r>
              <a:rPr lang="en-US" sz="2400">
                <a:solidFill>
                  <a:schemeClr val="bg1"/>
                </a:solidFill>
                <a:latin typeface="Arial Narrow" panose="020B0604020202020204" pitchFamily="34" charset="0"/>
                <a:cs typeface="Arial Narrow" panose="020B0604020202020204" pitchFamily="34" charset="0"/>
              </a:rPr>
              <a:t>Four examples of the planning process in action: </a:t>
            </a:r>
          </a:p>
        </p:txBody>
      </p:sp>
      <p:sp>
        <p:nvSpPr>
          <p:cNvPr id="33" name="TextBox 32">
            <a:extLst>
              <a:ext uri="{FF2B5EF4-FFF2-40B4-BE49-F238E27FC236}">
                <a16:creationId xmlns:a16="http://schemas.microsoft.com/office/drawing/2014/main" id="{5995CB4D-4B62-729A-135F-AC7ECA61462F}"/>
              </a:ext>
            </a:extLst>
          </p:cNvPr>
          <p:cNvSpPr txBox="1"/>
          <p:nvPr/>
        </p:nvSpPr>
        <p:spPr>
          <a:xfrm>
            <a:off x="5074212" y="115494"/>
            <a:ext cx="7117787" cy="461665"/>
          </a:xfrm>
          <a:prstGeom prst="rect">
            <a:avLst/>
          </a:prstGeom>
          <a:noFill/>
        </p:spPr>
        <p:txBody>
          <a:bodyPr wrap="square" rtlCol="0">
            <a:noAutofit/>
          </a:bodyPr>
          <a:lstStyle/>
          <a:p>
            <a:pPr algn="ctr"/>
            <a:r>
              <a:rPr lang="en-US" sz="2400">
                <a:solidFill>
                  <a:schemeClr val="accent4"/>
                </a:solidFill>
                <a:latin typeface="Impact" panose="020B0806030902050204" pitchFamily="34" charset="0"/>
                <a:cs typeface="Arial Narrow" panose="020B0604020202020204" pitchFamily="34" charset="0"/>
              </a:rPr>
              <a:t>Westminster, CO – Downtown Specific Area Plan</a:t>
            </a:r>
          </a:p>
        </p:txBody>
      </p:sp>
      <p:sp>
        <p:nvSpPr>
          <p:cNvPr id="36" name="TextBox 35">
            <a:extLst>
              <a:ext uri="{FF2B5EF4-FFF2-40B4-BE49-F238E27FC236}">
                <a16:creationId xmlns:a16="http://schemas.microsoft.com/office/drawing/2014/main" id="{FFEF2096-2BB8-3587-9E4D-7BD2C0FA764C}"/>
              </a:ext>
            </a:extLst>
          </p:cNvPr>
          <p:cNvSpPr txBox="1"/>
          <p:nvPr/>
        </p:nvSpPr>
        <p:spPr>
          <a:xfrm>
            <a:off x="5074212" y="3449671"/>
            <a:ext cx="7117787" cy="461665"/>
          </a:xfrm>
          <a:prstGeom prst="rect">
            <a:avLst/>
          </a:prstGeom>
          <a:noFill/>
        </p:spPr>
        <p:txBody>
          <a:bodyPr wrap="square" rtlCol="0">
            <a:noAutofit/>
          </a:bodyPr>
          <a:lstStyle/>
          <a:p>
            <a:pPr algn="ctr"/>
            <a:r>
              <a:rPr lang="en-US" sz="2400" dirty="0">
                <a:solidFill>
                  <a:schemeClr val="accent5"/>
                </a:solidFill>
                <a:latin typeface="Impact" panose="020B0806030902050204" pitchFamily="34" charset="0"/>
                <a:cs typeface="Arial Narrow" panose="020B0604020202020204" pitchFamily="34" charset="0"/>
              </a:rPr>
              <a:t>Eau Clarie, WI – Citywide “Century Code Update” </a:t>
            </a:r>
          </a:p>
        </p:txBody>
      </p:sp>
      <p:pic>
        <p:nvPicPr>
          <p:cNvPr id="38" name="Picture 4" descr="DSC_0296_web">
            <a:extLst>
              <a:ext uri="{FF2B5EF4-FFF2-40B4-BE49-F238E27FC236}">
                <a16:creationId xmlns:a16="http://schemas.microsoft.com/office/drawing/2014/main" id="{DA1410AF-B99F-8D42-FE83-394321CABA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59" b="9966"/>
          <a:stretch>
            <a:fillRect/>
          </a:stretch>
        </p:blipFill>
        <p:spPr bwMode="auto">
          <a:xfrm>
            <a:off x="5187613" y="3926451"/>
            <a:ext cx="4972842" cy="279722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B7D7609-BD33-FE2D-A36C-10866BCF5AC0}"/>
              </a:ext>
            </a:extLst>
          </p:cNvPr>
          <p:cNvSpPr txBox="1"/>
          <p:nvPr/>
        </p:nvSpPr>
        <p:spPr>
          <a:xfrm>
            <a:off x="10160455" y="3926451"/>
            <a:ext cx="2175632" cy="2889583"/>
          </a:xfrm>
          <a:prstGeom prst="rect">
            <a:avLst/>
          </a:prstGeom>
          <a:noFill/>
        </p:spPr>
        <p:txBody>
          <a:bodyPr wrap="square" rtlCol="0">
            <a:noAutofit/>
          </a:bodyPr>
          <a:lstStyle/>
          <a:p>
            <a:r>
              <a:rPr lang="en-US" sz="2000" dirty="0">
                <a:solidFill>
                  <a:schemeClr val="tx2"/>
                </a:solidFill>
                <a:latin typeface="Arial Narrow" panose="020B0604020202020204" pitchFamily="34" charset="0"/>
                <a:cs typeface="Arial Narrow" panose="020B0604020202020204" pitchFamily="34" charset="0"/>
              </a:rPr>
              <a:t>City-led effort to modernize the city’s development code that also incorporated site specific rezoning efforts to promote more housing and urban development. </a:t>
            </a:r>
          </a:p>
        </p:txBody>
      </p:sp>
      <p:pic>
        <p:nvPicPr>
          <p:cNvPr id="40" name="Picture 2" descr="Downtown Westminster Land Portfolio portfolio of 15 properties for sale on LoopNet.com Building Photo- Image 1 of 26">
            <a:extLst>
              <a:ext uri="{FF2B5EF4-FFF2-40B4-BE49-F238E27FC236}">
                <a16:creationId xmlns:a16="http://schemas.microsoft.com/office/drawing/2014/main" id="{D87DF2AB-EB48-EE49-78BA-A188ABDAC6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227" b="3464"/>
          <a:stretch>
            <a:fillRect/>
          </a:stretch>
        </p:blipFill>
        <p:spPr bwMode="auto">
          <a:xfrm>
            <a:off x="5074212" y="631777"/>
            <a:ext cx="4972842" cy="28273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0D0440D-8196-1B17-09D1-18A2436504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195" b="6496"/>
          <a:stretch>
            <a:fillRect/>
          </a:stretch>
        </p:blipFill>
        <p:spPr bwMode="auto">
          <a:xfrm>
            <a:off x="5187613" y="3911337"/>
            <a:ext cx="4972842" cy="279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337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30B43A5-3791-16BA-61DB-86AF028F30DB}"/>
              </a:ext>
            </a:extLst>
          </p:cNvPr>
          <p:cNvSpPr txBox="1"/>
          <p:nvPr/>
        </p:nvSpPr>
        <p:spPr>
          <a:xfrm>
            <a:off x="302482" y="1191567"/>
            <a:ext cx="3381312" cy="4161269"/>
          </a:xfrm>
          <a:prstGeom prst="rect">
            <a:avLst/>
          </a:prstGeom>
          <a:noFill/>
        </p:spPr>
        <p:txBody>
          <a:bodyPr wrap="square" rtlCol="0">
            <a:noAutofit/>
          </a:bodyPr>
          <a:lstStyle/>
          <a:p>
            <a:pPr>
              <a:lnSpc>
                <a:spcPts val="5480"/>
              </a:lnSpc>
            </a:pPr>
            <a:r>
              <a:rPr lang="en-US" sz="5400" dirty="0">
                <a:solidFill>
                  <a:schemeClr val="bg1"/>
                </a:solidFill>
                <a:latin typeface="Impact" panose="020B0806030902050204" pitchFamily="34" charset="0"/>
                <a:cs typeface="Arial Narrow" panose="020B0604020202020204" pitchFamily="34" charset="0"/>
              </a:rPr>
              <a:t>Next Steps</a:t>
            </a:r>
          </a:p>
        </p:txBody>
      </p:sp>
      <p:sp>
        <p:nvSpPr>
          <p:cNvPr id="19" name="TextBox 18">
            <a:extLst>
              <a:ext uri="{FF2B5EF4-FFF2-40B4-BE49-F238E27FC236}">
                <a16:creationId xmlns:a16="http://schemas.microsoft.com/office/drawing/2014/main" id="{7DE01331-7059-11EF-3A4E-E2507FE532E7}"/>
              </a:ext>
            </a:extLst>
          </p:cNvPr>
          <p:cNvSpPr txBox="1"/>
          <p:nvPr/>
        </p:nvSpPr>
        <p:spPr>
          <a:xfrm>
            <a:off x="302482" y="2812445"/>
            <a:ext cx="3381312" cy="3568819"/>
          </a:xfrm>
          <a:prstGeom prst="rect">
            <a:avLst/>
          </a:prstGeom>
          <a:noFill/>
        </p:spPr>
        <p:txBody>
          <a:bodyPr wrap="square" rtlCol="0">
            <a:noAutofit/>
          </a:bodyPr>
          <a:lstStyle/>
          <a:p>
            <a:r>
              <a:rPr lang="en-US" sz="2000" dirty="0">
                <a:solidFill>
                  <a:schemeClr val="bg1"/>
                </a:solidFill>
                <a:latin typeface="Arial Narrow" panose="020B0604020202020204" pitchFamily="34" charset="0"/>
              </a:rPr>
              <a:t>Scope of work for the </a:t>
            </a:r>
            <a:r>
              <a:rPr lang="en-US" sz="2000" dirty="0">
                <a:solidFill>
                  <a:schemeClr val="bg1"/>
                </a:solidFill>
                <a:effectLst/>
                <a:latin typeface="Arial Narrow" panose="020B0604020202020204" pitchFamily="34" charset="0"/>
                <a:cs typeface="Arial Narrow" panose="020B0604020202020204" pitchFamily="34" charset="0"/>
              </a:rPr>
              <a:t>STAMPs is being finalized. Next step would be to engage a consultant.  </a:t>
            </a:r>
          </a:p>
          <a:p>
            <a:endParaRPr lang="en-US" sz="2000" dirty="0">
              <a:solidFill>
                <a:schemeClr val="bg1"/>
              </a:solidFill>
              <a:latin typeface="Arial Narrow" panose="020B0604020202020204" pitchFamily="34" charset="0"/>
              <a:cs typeface="Arial Narrow" panose="020B0604020202020204" pitchFamily="34" charset="0"/>
            </a:endParaRPr>
          </a:p>
          <a:p>
            <a:r>
              <a:rPr lang="en-US" sz="2000" dirty="0">
                <a:solidFill>
                  <a:schemeClr val="bg1"/>
                </a:solidFill>
                <a:effectLst/>
                <a:latin typeface="Arial Narrow" panose="020B0604020202020204" pitchFamily="34" charset="0"/>
                <a:cs typeface="Arial Narrow" panose="020B0604020202020204" pitchFamily="34" charset="0"/>
              </a:rPr>
              <a:t>At a high-level, the next steps are displayed to the right. </a:t>
            </a:r>
          </a:p>
          <a:p>
            <a:endParaRPr lang="en-US" sz="2000" dirty="0">
              <a:solidFill>
                <a:schemeClr val="bg1"/>
              </a:solidFill>
              <a:effectLst/>
              <a:latin typeface="Arial Narrow" panose="020B0604020202020204" pitchFamily="34" charset="0"/>
              <a:cs typeface="Arial Narrow" panose="020B0604020202020204" pitchFamily="34" charset="0"/>
            </a:endParaRPr>
          </a:p>
        </p:txBody>
      </p:sp>
      <p:sp>
        <p:nvSpPr>
          <p:cNvPr id="20" name="Oval 19">
            <a:extLst>
              <a:ext uri="{FF2B5EF4-FFF2-40B4-BE49-F238E27FC236}">
                <a16:creationId xmlns:a16="http://schemas.microsoft.com/office/drawing/2014/main" id="{FB1C5394-D8A4-57A3-9E2A-23720A88B3F3}"/>
              </a:ext>
            </a:extLst>
          </p:cNvPr>
          <p:cNvSpPr/>
          <p:nvPr/>
        </p:nvSpPr>
        <p:spPr>
          <a:xfrm>
            <a:off x="5447441" y="3285688"/>
            <a:ext cx="930569" cy="93056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313831B8-76D8-F18D-516A-858E9ADA4818}"/>
              </a:ext>
            </a:extLst>
          </p:cNvPr>
          <p:cNvSpPr/>
          <p:nvPr/>
        </p:nvSpPr>
        <p:spPr>
          <a:xfrm>
            <a:off x="5447441" y="1962719"/>
            <a:ext cx="930569" cy="93056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2E9179D-B7A9-B013-7D36-1B67939F121F}"/>
              </a:ext>
            </a:extLst>
          </p:cNvPr>
          <p:cNvSpPr/>
          <p:nvPr/>
        </p:nvSpPr>
        <p:spPr>
          <a:xfrm>
            <a:off x="5447441" y="567127"/>
            <a:ext cx="930569" cy="93056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A3E9B2E7-496E-32BF-94F2-F95DFF9BBF00}"/>
              </a:ext>
            </a:extLst>
          </p:cNvPr>
          <p:cNvSpPr txBox="1"/>
          <p:nvPr/>
        </p:nvSpPr>
        <p:spPr>
          <a:xfrm>
            <a:off x="6506714" y="1070512"/>
            <a:ext cx="4840116" cy="707886"/>
          </a:xfrm>
          <a:prstGeom prst="rect">
            <a:avLst/>
          </a:prstGeom>
          <a:noFill/>
        </p:spPr>
        <p:txBody>
          <a:bodyPr wrap="square" rtlCol="0">
            <a:spAutoFit/>
          </a:bodyPr>
          <a:lstStyle/>
          <a:p>
            <a:r>
              <a:rPr lang="en-US" sz="2000" dirty="0">
                <a:solidFill>
                  <a:schemeClr val="tx2"/>
                </a:solidFill>
                <a:effectLst/>
                <a:latin typeface="Arial Narrow" panose="020B0604020202020204" pitchFamily="34" charset="0"/>
                <a:cs typeface="Arial Narrow" panose="020B0604020202020204" pitchFamily="34" charset="0"/>
              </a:rPr>
              <a:t>Staff will conduct an initial community meeting to introduce station planning to the community</a:t>
            </a:r>
            <a:endParaRPr lang="en-US" sz="2000" dirty="0">
              <a:solidFill>
                <a:schemeClr val="tx2"/>
              </a:solidFill>
              <a:latin typeface="Arial Narrow" panose="020B0604020202020204" pitchFamily="34" charset="0"/>
              <a:cs typeface="Arial Narrow" panose="020B0604020202020204" pitchFamily="34" charset="0"/>
            </a:endParaRPr>
          </a:p>
        </p:txBody>
      </p:sp>
      <p:sp>
        <p:nvSpPr>
          <p:cNvPr id="27" name="TextBox 26">
            <a:extLst>
              <a:ext uri="{FF2B5EF4-FFF2-40B4-BE49-F238E27FC236}">
                <a16:creationId xmlns:a16="http://schemas.microsoft.com/office/drawing/2014/main" id="{C636FF76-0B5C-33CE-302D-3FABF2E4F9AD}"/>
              </a:ext>
            </a:extLst>
          </p:cNvPr>
          <p:cNvSpPr txBox="1"/>
          <p:nvPr/>
        </p:nvSpPr>
        <p:spPr>
          <a:xfrm>
            <a:off x="6506714" y="606792"/>
            <a:ext cx="5243184" cy="584775"/>
          </a:xfrm>
          <a:prstGeom prst="rect">
            <a:avLst/>
          </a:prstGeom>
          <a:noFill/>
        </p:spPr>
        <p:txBody>
          <a:bodyPr wrap="square" rtlCol="0">
            <a:spAutoFit/>
          </a:bodyPr>
          <a:lstStyle/>
          <a:p>
            <a:r>
              <a:rPr lang="en-US" sz="3200" dirty="0">
                <a:solidFill>
                  <a:schemeClr val="accent4"/>
                </a:solidFill>
                <a:latin typeface="Impact" panose="020B0806030902050204" pitchFamily="34" charset="0"/>
                <a:cs typeface="Arial Narrow" panose="020B0604020202020204" pitchFamily="34" charset="0"/>
              </a:rPr>
              <a:t>Community Kick-Off Meeting</a:t>
            </a:r>
          </a:p>
        </p:txBody>
      </p:sp>
      <p:sp>
        <p:nvSpPr>
          <p:cNvPr id="28" name="TextBox 27">
            <a:extLst>
              <a:ext uri="{FF2B5EF4-FFF2-40B4-BE49-F238E27FC236}">
                <a16:creationId xmlns:a16="http://schemas.microsoft.com/office/drawing/2014/main" id="{87C951CD-4C28-2B78-41FC-465E9ED24209}"/>
              </a:ext>
            </a:extLst>
          </p:cNvPr>
          <p:cNvSpPr txBox="1"/>
          <p:nvPr/>
        </p:nvSpPr>
        <p:spPr>
          <a:xfrm>
            <a:off x="6548783" y="2465668"/>
            <a:ext cx="4840117" cy="707886"/>
          </a:xfrm>
          <a:prstGeom prst="rect">
            <a:avLst/>
          </a:prstGeom>
          <a:noFill/>
        </p:spPr>
        <p:txBody>
          <a:bodyPr wrap="square" rtlCol="0">
            <a:spAutoFit/>
          </a:bodyPr>
          <a:lstStyle/>
          <a:p>
            <a:r>
              <a:rPr lang="en-US" sz="2000" dirty="0">
                <a:solidFill>
                  <a:schemeClr val="tx2"/>
                </a:solidFill>
                <a:latin typeface="Arial Narrow" panose="020B0604020202020204" pitchFamily="34" charset="0"/>
                <a:cs typeface="Arial Narrow" panose="020B0604020202020204" pitchFamily="34" charset="0"/>
              </a:rPr>
              <a:t>Once funding and Council direction is secured, planning process for STAMPs will begin. </a:t>
            </a:r>
          </a:p>
        </p:txBody>
      </p:sp>
      <p:sp>
        <p:nvSpPr>
          <p:cNvPr id="29" name="TextBox 28">
            <a:extLst>
              <a:ext uri="{FF2B5EF4-FFF2-40B4-BE49-F238E27FC236}">
                <a16:creationId xmlns:a16="http://schemas.microsoft.com/office/drawing/2014/main" id="{723B7996-66F0-E633-BB10-F1DABC65A57B}"/>
              </a:ext>
            </a:extLst>
          </p:cNvPr>
          <p:cNvSpPr txBox="1"/>
          <p:nvPr/>
        </p:nvSpPr>
        <p:spPr>
          <a:xfrm>
            <a:off x="6548784" y="2001948"/>
            <a:ext cx="4942858" cy="584775"/>
          </a:xfrm>
          <a:prstGeom prst="rect">
            <a:avLst/>
          </a:prstGeom>
          <a:noFill/>
        </p:spPr>
        <p:txBody>
          <a:bodyPr wrap="square" rtlCol="0">
            <a:spAutoFit/>
          </a:bodyPr>
          <a:lstStyle/>
          <a:p>
            <a:r>
              <a:rPr lang="en-US" sz="3200" dirty="0">
                <a:solidFill>
                  <a:schemeClr val="accent3"/>
                </a:solidFill>
                <a:latin typeface="Impact" panose="020B0806030902050204" pitchFamily="34" charset="0"/>
                <a:cs typeface="Arial Narrow" panose="020B0604020202020204" pitchFamily="34" charset="0"/>
              </a:rPr>
              <a:t>Plan-making Process Begins </a:t>
            </a:r>
          </a:p>
        </p:txBody>
      </p:sp>
      <p:sp>
        <p:nvSpPr>
          <p:cNvPr id="30" name="TextBox 29">
            <a:extLst>
              <a:ext uri="{FF2B5EF4-FFF2-40B4-BE49-F238E27FC236}">
                <a16:creationId xmlns:a16="http://schemas.microsoft.com/office/drawing/2014/main" id="{BB78BEA0-473B-A680-DB37-F299AE382D49}"/>
              </a:ext>
            </a:extLst>
          </p:cNvPr>
          <p:cNvSpPr txBox="1"/>
          <p:nvPr/>
        </p:nvSpPr>
        <p:spPr>
          <a:xfrm>
            <a:off x="6548784" y="4378547"/>
            <a:ext cx="5201114" cy="1015663"/>
          </a:xfrm>
          <a:prstGeom prst="rect">
            <a:avLst/>
          </a:prstGeom>
          <a:noFill/>
        </p:spPr>
        <p:txBody>
          <a:bodyPr wrap="square" rtlCol="0">
            <a:spAutoFit/>
          </a:bodyPr>
          <a:lstStyle/>
          <a:p>
            <a:r>
              <a:rPr lang="en-US" sz="2000" dirty="0">
                <a:solidFill>
                  <a:schemeClr val="tx2"/>
                </a:solidFill>
                <a:effectLst/>
                <a:latin typeface="Arial Narrow" panose="020B0604020202020204" pitchFamily="34" charset="0"/>
                <a:cs typeface="Arial Narrow" panose="020B0604020202020204" pitchFamily="34" charset="0"/>
              </a:rPr>
              <a:t>The STAMP planning process will engage the Planning Commission at distinct phases to provide recommendations and guidance on plan creation</a:t>
            </a:r>
            <a:endParaRPr lang="en-US" sz="2000" dirty="0">
              <a:solidFill>
                <a:schemeClr val="tx2"/>
              </a:solidFill>
              <a:latin typeface="Arial Narrow" panose="020B0604020202020204" pitchFamily="34" charset="0"/>
              <a:cs typeface="Arial Narrow" panose="020B0604020202020204" pitchFamily="34" charset="0"/>
            </a:endParaRPr>
          </a:p>
        </p:txBody>
      </p:sp>
      <p:sp>
        <p:nvSpPr>
          <p:cNvPr id="31" name="TextBox 30">
            <a:extLst>
              <a:ext uri="{FF2B5EF4-FFF2-40B4-BE49-F238E27FC236}">
                <a16:creationId xmlns:a16="http://schemas.microsoft.com/office/drawing/2014/main" id="{476F7D01-285D-F916-B63D-09D1F239AE8C}"/>
              </a:ext>
            </a:extLst>
          </p:cNvPr>
          <p:cNvSpPr txBox="1"/>
          <p:nvPr/>
        </p:nvSpPr>
        <p:spPr>
          <a:xfrm>
            <a:off x="6548784" y="3357008"/>
            <a:ext cx="4840116" cy="1077218"/>
          </a:xfrm>
          <a:prstGeom prst="rect">
            <a:avLst/>
          </a:prstGeom>
          <a:noFill/>
        </p:spPr>
        <p:txBody>
          <a:bodyPr wrap="square" rtlCol="0">
            <a:spAutoFit/>
          </a:bodyPr>
          <a:lstStyle/>
          <a:p>
            <a:r>
              <a:rPr lang="en-US" sz="3200" dirty="0">
                <a:solidFill>
                  <a:schemeClr val="accent2"/>
                </a:solidFill>
                <a:latin typeface="Impact" panose="020B0806030902050204" pitchFamily="34" charset="0"/>
              </a:rPr>
              <a:t>City Council and </a:t>
            </a:r>
            <a:r>
              <a:rPr lang="en-US" sz="3200" dirty="0">
                <a:solidFill>
                  <a:schemeClr val="accent2"/>
                </a:solidFill>
                <a:latin typeface="Impact" panose="020B0806030902050204" pitchFamily="34" charset="0"/>
                <a:cs typeface="Arial Narrow" panose="020B0604020202020204" pitchFamily="34" charset="0"/>
              </a:rPr>
              <a:t>Planning Commission</a:t>
            </a:r>
          </a:p>
        </p:txBody>
      </p:sp>
      <p:sp>
        <p:nvSpPr>
          <p:cNvPr id="2" name="Oval 1">
            <a:extLst>
              <a:ext uri="{FF2B5EF4-FFF2-40B4-BE49-F238E27FC236}">
                <a16:creationId xmlns:a16="http://schemas.microsoft.com/office/drawing/2014/main" id="{CD013F79-2ACF-12F3-E1F5-A3B1A628AB2B}"/>
              </a:ext>
            </a:extLst>
          </p:cNvPr>
          <p:cNvSpPr/>
          <p:nvPr/>
        </p:nvSpPr>
        <p:spPr>
          <a:xfrm>
            <a:off x="5447441" y="5401890"/>
            <a:ext cx="930569" cy="93056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1662C59-C125-DFC5-6527-1ABF386262C8}"/>
              </a:ext>
            </a:extLst>
          </p:cNvPr>
          <p:cNvSpPr txBox="1"/>
          <p:nvPr/>
        </p:nvSpPr>
        <p:spPr>
          <a:xfrm>
            <a:off x="6548784" y="5936930"/>
            <a:ext cx="5420610" cy="707886"/>
          </a:xfrm>
          <a:prstGeom prst="rect">
            <a:avLst/>
          </a:prstGeom>
          <a:noFill/>
        </p:spPr>
        <p:txBody>
          <a:bodyPr wrap="square" rtlCol="0">
            <a:spAutoFit/>
          </a:bodyPr>
          <a:lstStyle/>
          <a:p>
            <a:r>
              <a:rPr lang="en-US" sz="2000" dirty="0">
                <a:solidFill>
                  <a:schemeClr val="tx2"/>
                </a:solidFill>
                <a:effectLst/>
                <a:latin typeface="Arial Narrow" panose="020B0604020202020204" pitchFamily="34" charset="0"/>
                <a:cs typeface="Arial Narrow" panose="020B0604020202020204" pitchFamily="34" charset="0"/>
              </a:rPr>
              <a:t>The </a:t>
            </a:r>
            <a:r>
              <a:rPr lang="en-US" sz="2000" dirty="0">
                <a:solidFill>
                  <a:schemeClr val="tx2"/>
                </a:solidFill>
                <a:latin typeface="Arial Narrow" panose="020B0604020202020204" pitchFamily="34" charset="0"/>
                <a:cs typeface="Arial Narrow" panose="020B0604020202020204" pitchFamily="34" charset="0"/>
              </a:rPr>
              <a:t>final stage of the STAMPs planning process will include a public hearing to consider the plans’ adoption</a:t>
            </a:r>
          </a:p>
        </p:txBody>
      </p:sp>
      <p:sp>
        <p:nvSpPr>
          <p:cNvPr id="5" name="TextBox 4">
            <a:extLst>
              <a:ext uri="{FF2B5EF4-FFF2-40B4-BE49-F238E27FC236}">
                <a16:creationId xmlns:a16="http://schemas.microsoft.com/office/drawing/2014/main" id="{C42C16B1-98B1-4BCA-E86E-E85D0AF9E724}"/>
              </a:ext>
            </a:extLst>
          </p:cNvPr>
          <p:cNvSpPr txBox="1"/>
          <p:nvPr/>
        </p:nvSpPr>
        <p:spPr>
          <a:xfrm>
            <a:off x="6548784" y="5473210"/>
            <a:ext cx="3952350" cy="584775"/>
          </a:xfrm>
          <a:prstGeom prst="rect">
            <a:avLst/>
          </a:prstGeom>
          <a:noFill/>
        </p:spPr>
        <p:txBody>
          <a:bodyPr wrap="square" rtlCol="0">
            <a:spAutoFit/>
          </a:bodyPr>
          <a:lstStyle/>
          <a:p>
            <a:r>
              <a:rPr lang="en-US" sz="3200" dirty="0">
                <a:solidFill>
                  <a:schemeClr val="accent5"/>
                </a:solidFill>
                <a:latin typeface="Impact" panose="020B0806030902050204" pitchFamily="34" charset="0"/>
                <a:cs typeface="Arial Narrow" panose="020B0604020202020204" pitchFamily="34" charset="0"/>
              </a:rPr>
              <a:t>Public Hearings</a:t>
            </a:r>
          </a:p>
        </p:txBody>
      </p:sp>
      <p:pic>
        <p:nvPicPr>
          <p:cNvPr id="7" name="Graphic 6" descr="Group brainstorm with solid fill">
            <a:extLst>
              <a:ext uri="{FF2B5EF4-FFF2-40B4-BE49-F238E27FC236}">
                <a16:creationId xmlns:a16="http://schemas.microsoft.com/office/drawing/2014/main" id="{470CFE78-494E-CF45-B5E3-E73EDFB96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10294" y="2011291"/>
            <a:ext cx="801154" cy="801154"/>
          </a:xfrm>
          <a:prstGeom prst="rect">
            <a:avLst/>
          </a:prstGeom>
        </p:spPr>
      </p:pic>
      <p:pic>
        <p:nvPicPr>
          <p:cNvPr id="9" name="Graphic 8" descr="Meeting with solid fill">
            <a:extLst>
              <a:ext uri="{FF2B5EF4-FFF2-40B4-BE49-F238E27FC236}">
                <a16:creationId xmlns:a16="http://schemas.microsoft.com/office/drawing/2014/main" id="{D4E5F1F6-470B-00BA-9D45-79902ADEB1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10294" y="630508"/>
            <a:ext cx="804862" cy="804862"/>
          </a:xfrm>
          <a:prstGeom prst="rect">
            <a:avLst/>
          </a:prstGeom>
        </p:spPr>
      </p:pic>
      <p:pic>
        <p:nvPicPr>
          <p:cNvPr id="10" name="Graphic 9" descr="Meeting with solid fill">
            <a:extLst>
              <a:ext uri="{FF2B5EF4-FFF2-40B4-BE49-F238E27FC236}">
                <a16:creationId xmlns:a16="http://schemas.microsoft.com/office/drawing/2014/main" id="{E7A27DB0-EAB6-7C91-91C8-8B2E8F991F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8584" y="3324122"/>
            <a:ext cx="804862" cy="804862"/>
          </a:xfrm>
          <a:prstGeom prst="rect">
            <a:avLst/>
          </a:prstGeom>
        </p:spPr>
      </p:pic>
      <p:pic>
        <p:nvPicPr>
          <p:cNvPr id="12" name="Graphic 11" descr="Gavel with solid fill">
            <a:extLst>
              <a:ext uri="{FF2B5EF4-FFF2-40B4-BE49-F238E27FC236}">
                <a16:creationId xmlns:a16="http://schemas.microsoft.com/office/drawing/2014/main" id="{E620643B-A727-97E5-84A2-35EB43D66B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32198" y="5473210"/>
            <a:ext cx="757346" cy="757346"/>
          </a:xfrm>
          <a:prstGeom prst="rect">
            <a:avLst/>
          </a:prstGeom>
        </p:spPr>
      </p:pic>
    </p:spTree>
    <p:extLst>
      <p:ext uri="{BB962C8B-B14F-4D97-AF65-F5344CB8AC3E}">
        <p14:creationId xmlns:p14="http://schemas.microsoft.com/office/powerpoint/2010/main" val="1805394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E3EE2-BF40-5444-D970-A6FA905E93ED}"/>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1D46425E-2580-FDE0-7097-FD27AAB54366}"/>
              </a:ext>
            </a:extLst>
          </p:cNvPr>
          <p:cNvSpPr txBox="1"/>
          <p:nvPr/>
        </p:nvSpPr>
        <p:spPr>
          <a:xfrm>
            <a:off x="199739" y="1191567"/>
            <a:ext cx="3676699" cy="4918975"/>
          </a:xfrm>
          <a:prstGeom prst="rect">
            <a:avLst/>
          </a:prstGeom>
          <a:noFill/>
        </p:spPr>
        <p:txBody>
          <a:bodyPr wrap="square" rtlCol="0">
            <a:noAutofit/>
          </a:bodyPr>
          <a:lstStyle/>
          <a:p>
            <a:pPr>
              <a:lnSpc>
                <a:spcPts val="5480"/>
              </a:lnSpc>
            </a:pPr>
            <a:r>
              <a:rPr lang="en-US" sz="5400" dirty="0">
                <a:solidFill>
                  <a:schemeClr val="bg1"/>
                </a:solidFill>
                <a:latin typeface="Impact" panose="020B0806030902050204" pitchFamily="34" charset="0"/>
                <a:cs typeface="Arial Narrow" panose="020B0604020202020204" pitchFamily="34" charset="0"/>
              </a:rPr>
              <a:t>Council’s Alternatives </a:t>
            </a:r>
          </a:p>
        </p:txBody>
      </p:sp>
      <p:sp>
        <p:nvSpPr>
          <p:cNvPr id="19" name="TextBox 18">
            <a:extLst>
              <a:ext uri="{FF2B5EF4-FFF2-40B4-BE49-F238E27FC236}">
                <a16:creationId xmlns:a16="http://schemas.microsoft.com/office/drawing/2014/main" id="{1C02D88B-96E3-6CD6-70B2-910E569A0DEA}"/>
              </a:ext>
            </a:extLst>
          </p:cNvPr>
          <p:cNvSpPr txBox="1"/>
          <p:nvPr/>
        </p:nvSpPr>
        <p:spPr>
          <a:xfrm>
            <a:off x="199738" y="2614711"/>
            <a:ext cx="3951022" cy="3808188"/>
          </a:xfrm>
          <a:prstGeom prst="rect">
            <a:avLst/>
          </a:prstGeom>
          <a:noFill/>
        </p:spPr>
        <p:txBody>
          <a:bodyPr wrap="square" rtlCol="0">
            <a:noAutofit/>
          </a:bodyPr>
          <a:lstStyle/>
          <a:p>
            <a:endParaRPr lang="en-US" sz="2000" dirty="0">
              <a:solidFill>
                <a:schemeClr val="bg1"/>
              </a:solidFill>
              <a:effectLst/>
              <a:latin typeface="Arial Narrow" panose="020B0604020202020204" pitchFamily="34" charset="0"/>
              <a:cs typeface="Arial Narrow" panose="020B0604020202020204" pitchFamily="34" charset="0"/>
            </a:endParaRPr>
          </a:p>
          <a:p>
            <a:endParaRPr lang="en-US" sz="2000" dirty="0">
              <a:solidFill>
                <a:schemeClr val="bg1"/>
              </a:solidFill>
              <a:latin typeface="Arial Narrow" panose="020B0604020202020204" pitchFamily="34" charset="0"/>
              <a:cs typeface="Arial Narrow" panose="020B0604020202020204" pitchFamily="34" charset="0"/>
            </a:endParaRPr>
          </a:p>
          <a:p>
            <a:r>
              <a:rPr lang="en-US" sz="2400" dirty="0">
                <a:solidFill>
                  <a:schemeClr val="bg1"/>
                </a:solidFill>
                <a:effectLst/>
                <a:latin typeface="Arial Narrow" panose="020B0604020202020204" pitchFamily="34" charset="0"/>
                <a:cs typeface="Arial Narrow" panose="020B0604020202020204" pitchFamily="34" charset="0"/>
              </a:rPr>
              <a:t>Staff recommends Alternative 1</a:t>
            </a:r>
          </a:p>
          <a:p>
            <a:endParaRPr lang="en-US" sz="2400" dirty="0">
              <a:solidFill>
                <a:schemeClr val="bg1"/>
              </a:solidFill>
              <a:latin typeface="Arial Narrow" panose="020B0604020202020204" pitchFamily="34" charset="0"/>
              <a:cs typeface="Arial Narrow" panose="020B0604020202020204" pitchFamily="34" charset="0"/>
            </a:endParaRPr>
          </a:p>
        </p:txBody>
      </p:sp>
      <p:sp>
        <p:nvSpPr>
          <p:cNvPr id="3" name="Content Placeholder 3">
            <a:extLst>
              <a:ext uri="{FF2B5EF4-FFF2-40B4-BE49-F238E27FC236}">
                <a16:creationId xmlns:a16="http://schemas.microsoft.com/office/drawing/2014/main" id="{C907BEAE-009A-7EAB-3D1C-47202B6EF460}"/>
              </a:ext>
            </a:extLst>
          </p:cNvPr>
          <p:cNvSpPr txBox="1">
            <a:spLocks/>
          </p:cNvSpPr>
          <p:nvPr/>
        </p:nvSpPr>
        <p:spPr>
          <a:xfrm>
            <a:off x="5106258" y="1767154"/>
            <a:ext cx="6783262" cy="4823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1200"/>
              </a:spcBef>
              <a:buFont typeface="+mj-lt"/>
              <a:buAutoNum type="arabicPeriod"/>
            </a:pPr>
            <a:r>
              <a:rPr lang="en-US" sz="2400" dirty="0">
                <a:solidFill>
                  <a:srgbClr val="000000"/>
                </a:solidFill>
                <a:latin typeface="Arial Narrow" panose="020B0606020202030204" pitchFamily="34" charset="0"/>
                <a:cs typeface="Times New Roman" panose="02020603050405020304" pitchFamily="18" charset="0"/>
              </a:rPr>
              <a:t>Provide direction to proceed with the Station Area Master Plans for the Station Areas at 144th at York and Highway 7 at Colorado and explore the possibility of city-initiated rezoning to implement the STAMPs.</a:t>
            </a:r>
          </a:p>
          <a:p>
            <a:pPr marL="457200" indent="-457200">
              <a:spcBef>
                <a:spcPts val="1200"/>
              </a:spcBef>
              <a:buFont typeface="+mj-lt"/>
              <a:buAutoNum type="arabicPeriod"/>
            </a:pPr>
            <a:r>
              <a:rPr lang="en-US" sz="2400" dirty="0">
                <a:solidFill>
                  <a:srgbClr val="000000"/>
                </a:solidFill>
                <a:latin typeface="Arial Narrow" panose="020B0606020202030204" pitchFamily="34" charset="0"/>
                <a:cs typeface="Times New Roman" panose="02020603050405020304" pitchFamily="18" charset="0"/>
              </a:rPr>
              <a:t>Provide direction to proceed with the Station Area Master Plans for the Station Areas at 144th at York and Highway 7 at Colorado but do not actively explore city-initiated rezoning to implement the STAMPs.</a:t>
            </a:r>
          </a:p>
          <a:p>
            <a:pPr marL="457200" indent="-457200">
              <a:spcBef>
                <a:spcPts val="1200"/>
              </a:spcBef>
              <a:buFont typeface="+mj-lt"/>
              <a:buAutoNum type="arabicPeriod"/>
            </a:pPr>
            <a:r>
              <a:rPr lang="en-US" sz="2400" dirty="0">
                <a:solidFill>
                  <a:srgbClr val="000000"/>
                </a:solidFill>
                <a:latin typeface="Arial Narrow" panose="020B0606020202030204" pitchFamily="34" charset="0"/>
                <a:cs typeface="Times New Roman" panose="02020603050405020304" pitchFamily="18" charset="0"/>
              </a:rPr>
              <a:t>Provide direction to not proceed.</a:t>
            </a:r>
          </a:p>
          <a:p>
            <a:pPr>
              <a:spcBef>
                <a:spcPts val="1200"/>
              </a:spcBef>
            </a:pPr>
            <a:endParaRPr lang="en-US" sz="2200" dirty="0">
              <a:solidFill>
                <a:schemeClr val="tx1"/>
              </a:solidFill>
              <a:latin typeface="Arial Narrow" panose="020B0606020202030204" pitchFamily="34" charset="0"/>
              <a:cs typeface="Times New Roman" panose="02020603050405020304" pitchFamily="18" charset="0"/>
            </a:endParaRPr>
          </a:p>
          <a:p>
            <a:pPr marL="0" indent="0">
              <a:spcBef>
                <a:spcPts val="1200"/>
              </a:spcBef>
              <a:buFont typeface="Arial" panose="020B0604020202020204" pitchFamily="34" charset="0"/>
              <a:buNone/>
            </a:pPr>
            <a:endParaRPr lang="en-US" sz="2400" dirty="0">
              <a:solidFill>
                <a:schemeClr val="accent4"/>
              </a:solidFill>
              <a:latin typeface="Impact" panose="020B0806030902050204" pitchFamily="34" charset="0"/>
            </a:endParaRPr>
          </a:p>
          <a:p>
            <a:pPr marL="0" indent="0">
              <a:spcBef>
                <a:spcPts val="1200"/>
              </a:spcBef>
              <a:buFont typeface="Arial" panose="020B0604020202020204" pitchFamily="34" charset="0"/>
              <a:buNone/>
            </a:pPr>
            <a:endParaRPr lang="en-US" sz="2400" dirty="0">
              <a:solidFill>
                <a:schemeClr val="tx1"/>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50977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49622F-F42C-1AD8-2D30-CDECE700B4F4}"/>
              </a:ext>
            </a:extLst>
          </p:cNvPr>
          <p:cNvSpPr>
            <a:spLocks noGrp="1"/>
          </p:cNvSpPr>
          <p:nvPr>
            <p:ph sz="quarter" idx="10"/>
          </p:nvPr>
        </p:nvSpPr>
        <p:spPr>
          <a:xfrm>
            <a:off x="136214" y="1761108"/>
            <a:ext cx="5237169" cy="4176704"/>
          </a:xfrm>
        </p:spPr>
        <p:txBody>
          <a:bodyPr>
            <a:normAutofit/>
          </a:bodyPr>
          <a:lstStyle/>
          <a:p>
            <a:pPr>
              <a:lnSpc>
                <a:spcPct val="110000"/>
              </a:lnSpc>
            </a:pPr>
            <a:r>
              <a:rPr lang="en-US" altLang="en-US" sz="2400" dirty="0"/>
              <a:t>An overview of proposed Station Area Master Plans for the future N Line Stations</a:t>
            </a:r>
          </a:p>
          <a:p>
            <a:pPr>
              <a:lnSpc>
                <a:spcPct val="110000"/>
              </a:lnSpc>
            </a:pPr>
            <a:r>
              <a:rPr lang="en-US" altLang="en-US" sz="2400" dirty="0"/>
              <a:t>Request Council direction to proceed with developing an RFP for consultant services to support development of two Station Area Master Plans (STAMPs) for future station areas</a:t>
            </a:r>
          </a:p>
          <a:p>
            <a:pPr>
              <a:lnSpc>
                <a:spcPct val="110000"/>
              </a:lnSpc>
            </a:pPr>
            <a:r>
              <a:rPr lang="en-US" altLang="en-US" sz="2400" dirty="0"/>
              <a:t>Budget capacity identified in </a:t>
            </a:r>
            <a:r>
              <a:rPr lang="en-US" altLang="en-US" sz="2400"/>
              <a:t>2026 Budget</a:t>
            </a:r>
            <a:endParaRPr lang="en-US" altLang="en-US" sz="2400" dirty="0"/>
          </a:p>
        </p:txBody>
      </p:sp>
      <p:sp>
        <p:nvSpPr>
          <p:cNvPr id="3" name="Title 2">
            <a:extLst>
              <a:ext uri="{FF2B5EF4-FFF2-40B4-BE49-F238E27FC236}">
                <a16:creationId xmlns:a16="http://schemas.microsoft.com/office/drawing/2014/main" id="{57BC8C4E-C2E5-374B-E4ED-4610E5A5EB2D}"/>
              </a:ext>
            </a:extLst>
          </p:cNvPr>
          <p:cNvSpPr>
            <a:spLocks noGrp="1"/>
          </p:cNvSpPr>
          <p:nvPr>
            <p:ph type="title"/>
          </p:nvPr>
        </p:nvSpPr>
        <p:spPr>
          <a:xfrm>
            <a:off x="224783" y="1078858"/>
            <a:ext cx="3911600" cy="740125"/>
          </a:xfrm>
        </p:spPr>
        <p:txBody>
          <a:bodyPr>
            <a:normAutofit/>
          </a:bodyPr>
          <a:lstStyle/>
          <a:p>
            <a:pPr algn="l"/>
            <a:r>
              <a:rPr lang="en-US" sz="3800"/>
              <a:t>Purpose</a:t>
            </a:r>
          </a:p>
        </p:txBody>
      </p:sp>
      <p:sp>
        <p:nvSpPr>
          <p:cNvPr id="5" name="Title 2">
            <a:extLst>
              <a:ext uri="{FF2B5EF4-FFF2-40B4-BE49-F238E27FC236}">
                <a16:creationId xmlns:a16="http://schemas.microsoft.com/office/drawing/2014/main" id="{99E1922F-595C-4FF5-3E2D-B36AF0AD91CB}"/>
              </a:ext>
            </a:extLst>
          </p:cNvPr>
          <p:cNvSpPr txBox="1">
            <a:spLocks/>
          </p:cNvSpPr>
          <p:nvPr/>
        </p:nvSpPr>
        <p:spPr>
          <a:xfrm>
            <a:off x="6456508" y="191675"/>
            <a:ext cx="3467517" cy="9087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a:solidFill>
                  <a:schemeClr val="accent1"/>
                </a:solidFill>
                <a:latin typeface="Arial Narrow" panose="020B0604020202020204" pitchFamily="34" charset="0"/>
                <a:ea typeface="+mj-ea"/>
                <a:cs typeface="Arial Narrow" panose="020B0604020202020204" pitchFamily="34" charset="0"/>
              </a:defRPr>
            </a:lvl1pPr>
          </a:lstStyle>
          <a:p>
            <a:pPr algn="l"/>
            <a:r>
              <a:rPr lang="en-US" sz="3800" dirty="0"/>
              <a:t>Agenda</a:t>
            </a:r>
          </a:p>
        </p:txBody>
      </p:sp>
      <p:sp>
        <p:nvSpPr>
          <p:cNvPr id="6" name="Content Placeholder 1">
            <a:extLst>
              <a:ext uri="{FF2B5EF4-FFF2-40B4-BE49-F238E27FC236}">
                <a16:creationId xmlns:a16="http://schemas.microsoft.com/office/drawing/2014/main" id="{864827CC-5B20-8E76-A944-BFF141F5137A}"/>
              </a:ext>
            </a:extLst>
          </p:cNvPr>
          <p:cNvSpPr txBox="1">
            <a:spLocks/>
          </p:cNvSpPr>
          <p:nvPr/>
        </p:nvSpPr>
        <p:spPr>
          <a:xfrm>
            <a:off x="6458857" y="1035392"/>
            <a:ext cx="5733144" cy="59677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altLang="en-US" sz="2400" b="1" dirty="0"/>
              <a:t>Background</a:t>
            </a:r>
          </a:p>
          <a:p>
            <a:pPr lvl="1">
              <a:lnSpc>
                <a:spcPct val="110000"/>
              </a:lnSpc>
              <a:buFont typeface="Wingdings" panose="05000000000000000000" pitchFamily="2" charset="2"/>
              <a:buChar char="§"/>
            </a:pPr>
            <a:r>
              <a:rPr lang="en-US" altLang="en-US" sz="2200" dirty="0"/>
              <a:t>Strategic Plan implementation action</a:t>
            </a:r>
          </a:p>
          <a:p>
            <a:pPr lvl="1">
              <a:lnSpc>
                <a:spcPct val="110000"/>
              </a:lnSpc>
              <a:buFont typeface="Wingdings" panose="05000000000000000000" pitchFamily="2" charset="2"/>
              <a:buChar char="§"/>
            </a:pPr>
            <a:r>
              <a:rPr lang="en-US" altLang="en-US" sz="2200" dirty="0"/>
              <a:t>Context for the N Line &amp; Thornton </a:t>
            </a:r>
          </a:p>
          <a:p>
            <a:pPr lvl="1">
              <a:lnSpc>
                <a:spcPct val="110000"/>
              </a:lnSpc>
              <a:buFont typeface="Wingdings" panose="05000000000000000000" pitchFamily="2" charset="2"/>
              <a:buChar char="§"/>
            </a:pPr>
            <a:r>
              <a:rPr lang="en-US" altLang="en-US" sz="2200" dirty="0"/>
              <a:t>Comprehensive Plan and Future Land Use Map</a:t>
            </a:r>
          </a:p>
          <a:p>
            <a:pPr lvl="1">
              <a:lnSpc>
                <a:spcPct val="110000"/>
              </a:lnSpc>
              <a:buFont typeface="Wingdings" panose="05000000000000000000" pitchFamily="2" charset="2"/>
              <a:buChar char="§"/>
            </a:pPr>
            <a:r>
              <a:rPr lang="en-US" sz="2200" dirty="0"/>
              <a:t>Station Area Master Plan planning process and case studies </a:t>
            </a:r>
            <a:endParaRPr lang="en-US" altLang="en-US" sz="2200" dirty="0"/>
          </a:p>
          <a:p>
            <a:pPr marL="0" indent="0">
              <a:lnSpc>
                <a:spcPct val="110000"/>
              </a:lnSpc>
              <a:buNone/>
            </a:pPr>
            <a:r>
              <a:rPr lang="en-US" sz="2400" b="1" dirty="0"/>
              <a:t>Planning Opportunities for STAMPs</a:t>
            </a:r>
          </a:p>
          <a:p>
            <a:pPr lvl="1">
              <a:lnSpc>
                <a:spcPct val="110000"/>
              </a:lnSpc>
              <a:buFont typeface="Wingdings" panose="05000000000000000000" pitchFamily="2" charset="2"/>
              <a:buChar char="§"/>
            </a:pPr>
            <a:r>
              <a:rPr lang="en-US" sz="2200" dirty="0"/>
              <a:t>Active developer interest in station areas</a:t>
            </a:r>
          </a:p>
          <a:p>
            <a:pPr lvl="1">
              <a:lnSpc>
                <a:spcPct val="110000"/>
              </a:lnSpc>
              <a:buFont typeface="Wingdings" panose="05000000000000000000" pitchFamily="2" charset="2"/>
              <a:buChar char="§"/>
            </a:pPr>
            <a:r>
              <a:rPr lang="en-US" sz="2200" dirty="0"/>
              <a:t>Scope of STAMP: Area planning, existing conditions review, market analysis, infrastructure/service assessment, intergovernmental/agency coordination, scenario development and selection</a:t>
            </a:r>
          </a:p>
          <a:p>
            <a:pPr lvl="1">
              <a:lnSpc>
                <a:spcPct val="110000"/>
              </a:lnSpc>
              <a:buFont typeface="Wingdings" panose="05000000000000000000" pitchFamily="2" charset="2"/>
              <a:buChar char="§"/>
            </a:pPr>
            <a:r>
              <a:rPr lang="en-US" sz="2200" dirty="0"/>
              <a:t>Community engagement throughout</a:t>
            </a:r>
            <a:endParaRPr lang="en-US" sz="2200" strike="sngStrike" dirty="0">
              <a:solidFill>
                <a:srgbClr val="FF0000"/>
              </a:solidFill>
              <a:highlight>
                <a:srgbClr val="FFFF00"/>
              </a:highlight>
            </a:endParaRPr>
          </a:p>
          <a:p>
            <a:pPr>
              <a:lnSpc>
                <a:spcPct val="110000"/>
              </a:lnSpc>
            </a:pPr>
            <a:endParaRPr lang="en-US" sz="2400" dirty="0"/>
          </a:p>
          <a:p>
            <a:pPr>
              <a:lnSpc>
                <a:spcPct val="110000"/>
              </a:lnSpc>
            </a:pPr>
            <a:endParaRPr lang="en-US" sz="2400" dirty="0"/>
          </a:p>
          <a:p>
            <a:pPr>
              <a:lnSpc>
                <a:spcPct val="110000"/>
              </a:lnSpc>
            </a:pPr>
            <a:endParaRPr lang="en-US" sz="2400" dirty="0"/>
          </a:p>
          <a:p>
            <a:pPr>
              <a:lnSpc>
                <a:spcPct val="110000"/>
              </a:lnSpc>
            </a:pPr>
            <a:endParaRPr lang="en-US" sz="2400" dirty="0"/>
          </a:p>
          <a:p>
            <a:pPr>
              <a:lnSpc>
                <a:spcPct val="110000"/>
              </a:lnSpc>
            </a:pPr>
            <a:endParaRPr lang="en-US" sz="2400" dirty="0"/>
          </a:p>
        </p:txBody>
      </p:sp>
    </p:spTree>
    <p:extLst>
      <p:ext uri="{BB962C8B-B14F-4D97-AF65-F5344CB8AC3E}">
        <p14:creationId xmlns:p14="http://schemas.microsoft.com/office/powerpoint/2010/main" val="4268913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00C5B62-6231-5782-ED08-D95F27B6DB4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AA5BC1F-9173-2893-E0F4-FDECFB36FF9B}"/>
              </a:ext>
            </a:extLst>
          </p:cNvPr>
          <p:cNvSpPr/>
          <p:nvPr/>
        </p:nvSpPr>
        <p:spPr>
          <a:xfrm>
            <a:off x="8882743" y="5826034"/>
            <a:ext cx="3178628" cy="722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E4FC9F2A-8DF7-630F-AD3C-005278855AFD}"/>
              </a:ext>
            </a:extLst>
          </p:cNvPr>
          <p:cNvSpPr>
            <a:spLocks noGrp="1"/>
          </p:cNvSpPr>
          <p:nvPr>
            <p:ph type="title"/>
          </p:nvPr>
        </p:nvSpPr>
        <p:spPr>
          <a:xfrm>
            <a:off x="0" y="103382"/>
            <a:ext cx="12192000" cy="1009651"/>
          </a:xfrm>
        </p:spPr>
        <p:txBody>
          <a:bodyPr>
            <a:normAutofit/>
          </a:bodyPr>
          <a:lstStyle/>
          <a:p>
            <a:r>
              <a:rPr lang="en-US"/>
              <a:t>FLUM, Development Code, and Zoning</a:t>
            </a:r>
          </a:p>
        </p:txBody>
      </p:sp>
      <p:grpSp>
        <p:nvGrpSpPr>
          <p:cNvPr id="16" name="Group 15">
            <a:extLst>
              <a:ext uri="{FF2B5EF4-FFF2-40B4-BE49-F238E27FC236}">
                <a16:creationId xmlns:a16="http://schemas.microsoft.com/office/drawing/2014/main" id="{8F52EE4D-C797-131C-F58D-59A395A62C0C}"/>
              </a:ext>
            </a:extLst>
          </p:cNvPr>
          <p:cNvGrpSpPr/>
          <p:nvPr/>
        </p:nvGrpSpPr>
        <p:grpSpPr>
          <a:xfrm>
            <a:off x="104040" y="1069489"/>
            <a:ext cx="12087954" cy="5521616"/>
            <a:chOff x="125812" y="1113033"/>
            <a:chExt cx="12087954" cy="5521616"/>
          </a:xfrm>
        </p:grpSpPr>
        <p:pic>
          <p:nvPicPr>
            <p:cNvPr id="11" name="Picture 10" descr="Table&#10;&#10;AI-generated content may be incorrect.">
              <a:extLst>
                <a:ext uri="{FF2B5EF4-FFF2-40B4-BE49-F238E27FC236}">
                  <a16:creationId xmlns:a16="http://schemas.microsoft.com/office/drawing/2014/main" id="{85E70519-838F-964D-5A54-149C0F2E1653}"/>
                </a:ext>
              </a:extLst>
            </p:cNvPr>
            <p:cNvPicPr>
              <a:picLocks noChangeAspect="1"/>
            </p:cNvPicPr>
            <p:nvPr/>
          </p:nvPicPr>
          <p:blipFill>
            <a:blip r:embed="rId3"/>
            <a:srcRect l="11201" t="13401" r="25423" b="47572"/>
            <a:stretch>
              <a:fillRect/>
            </a:stretch>
          </p:blipFill>
          <p:spPr>
            <a:xfrm>
              <a:off x="125812" y="1113033"/>
              <a:ext cx="6850028" cy="5458880"/>
            </a:xfrm>
            <a:prstGeom prst="rect">
              <a:avLst/>
            </a:prstGeom>
          </p:spPr>
        </p:pic>
        <p:pic>
          <p:nvPicPr>
            <p:cNvPr id="14" name="Picture 13" descr="Table&#10;&#10;AI-generated content may be incorrect.">
              <a:extLst>
                <a:ext uri="{FF2B5EF4-FFF2-40B4-BE49-F238E27FC236}">
                  <a16:creationId xmlns:a16="http://schemas.microsoft.com/office/drawing/2014/main" id="{09AE8A95-7158-CD44-9F3A-D79A30C52E34}"/>
                </a:ext>
              </a:extLst>
            </p:cNvPr>
            <p:cNvPicPr>
              <a:picLocks noChangeAspect="1"/>
            </p:cNvPicPr>
            <p:nvPr/>
          </p:nvPicPr>
          <p:blipFill>
            <a:blip r:embed="rId3"/>
            <a:srcRect l="14180" t="53210" r="31327" b="10849"/>
            <a:stretch>
              <a:fillRect/>
            </a:stretch>
          </p:blipFill>
          <p:spPr>
            <a:xfrm>
              <a:off x="6302147" y="1607403"/>
              <a:ext cx="5889853" cy="5027246"/>
            </a:xfrm>
            <a:prstGeom prst="rect">
              <a:avLst/>
            </a:prstGeom>
          </p:spPr>
        </p:pic>
        <p:pic>
          <p:nvPicPr>
            <p:cNvPr id="12" name="Picture 11" descr="Table&#10;&#10;AI-generated content may be incorrect.">
              <a:extLst>
                <a:ext uri="{FF2B5EF4-FFF2-40B4-BE49-F238E27FC236}">
                  <a16:creationId xmlns:a16="http://schemas.microsoft.com/office/drawing/2014/main" id="{3805F91B-7DC8-27B2-912B-FDBE4277B33A}"/>
                </a:ext>
              </a:extLst>
            </p:cNvPr>
            <p:cNvPicPr>
              <a:picLocks noChangeAspect="1"/>
            </p:cNvPicPr>
            <p:nvPr/>
          </p:nvPicPr>
          <p:blipFill>
            <a:blip r:embed="rId3"/>
            <a:srcRect l="14308" t="13572" r="31198" b="82635"/>
            <a:stretch>
              <a:fillRect/>
            </a:stretch>
          </p:blipFill>
          <p:spPr>
            <a:xfrm>
              <a:off x="6323910" y="1175768"/>
              <a:ext cx="5889856" cy="530569"/>
            </a:xfrm>
            <a:prstGeom prst="rect">
              <a:avLst/>
            </a:prstGeom>
          </p:spPr>
        </p:pic>
      </p:grpSp>
    </p:spTree>
    <p:extLst>
      <p:ext uri="{BB962C8B-B14F-4D97-AF65-F5344CB8AC3E}">
        <p14:creationId xmlns:p14="http://schemas.microsoft.com/office/powerpoint/2010/main" val="4200378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584C8C6-C73D-A2FE-2072-C74A3BF658DC}"/>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8E4262AB-9F43-976E-2C87-2E6BAF365317}"/>
              </a:ext>
            </a:extLst>
          </p:cNvPr>
          <p:cNvSpPr txBox="1"/>
          <p:nvPr/>
        </p:nvSpPr>
        <p:spPr>
          <a:xfrm>
            <a:off x="236098" y="999524"/>
            <a:ext cx="3904102" cy="5858476"/>
          </a:xfrm>
          <a:prstGeom prst="rect">
            <a:avLst/>
          </a:prstGeom>
          <a:noFill/>
        </p:spPr>
        <p:txBody>
          <a:bodyPr wrap="square" rtlCol="0">
            <a:noAutofit/>
          </a:bodyPr>
          <a:lstStyle/>
          <a:p>
            <a:r>
              <a:rPr kumimoji="0" lang="en-US" sz="4000" b="1" i="0" u="none" strike="noStrike" kern="1200" cap="none" spc="0" normalizeH="0" baseline="0" noProof="0" dirty="0">
                <a:ln>
                  <a:noFill/>
                </a:ln>
                <a:solidFill>
                  <a:srgbClr val="FFFFFF"/>
                </a:solidFill>
                <a:effectLst/>
                <a:uLnTx/>
                <a:uFillTx/>
                <a:latin typeface="Arial Narrow" panose="020B0604020202020204" pitchFamily="34" charset="0"/>
                <a:ea typeface="+mj-ea"/>
              </a:rPr>
              <a:t>144</a:t>
            </a:r>
            <a:r>
              <a:rPr kumimoji="0" lang="en-US" sz="4000" b="1" i="0" u="none" strike="noStrike" kern="1200" cap="none" spc="0" normalizeH="0" baseline="30000" noProof="0" dirty="0">
                <a:ln>
                  <a:noFill/>
                </a:ln>
                <a:solidFill>
                  <a:srgbClr val="FFFFFF"/>
                </a:solidFill>
                <a:effectLst/>
                <a:uLnTx/>
                <a:uFillTx/>
                <a:latin typeface="Arial Narrow" panose="020B0604020202020204" pitchFamily="34" charset="0"/>
                <a:ea typeface="+mj-ea"/>
              </a:rPr>
              <a:t>th</a:t>
            </a:r>
            <a:r>
              <a:rPr kumimoji="0" lang="en-US" sz="4000" b="1" i="0" u="none" strike="noStrike" kern="1200" cap="none" spc="0" normalizeH="0" baseline="0" noProof="0" dirty="0">
                <a:ln>
                  <a:noFill/>
                </a:ln>
                <a:solidFill>
                  <a:srgbClr val="FFFFFF"/>
                </a:solidFill>
                <a:effectLst/>
                <a:uLnTx/>
                <a:uFillTx/>
                <a:latin typeface="Arial Narrow" panose="020B0604020202020204" pitchFamily="34" charset="0"/>
                <a:ea typeface="+mj-ea"/>
              </a:rPr>
              <a:t> Avenue at York Street Station Area </a:t>
            </a:r>
            <a:br>
              <a:rPr kumimoji="0" lang="en-US" sz="4000" b="1" i="0" u="none" strike="noStrike" kern="1200" cap="none" spc="0" normalizeH="0" baseline="0" noProof="0" dirty="0">
                <a:ln>
                  <a:noFill/>
                </a:ln>
                <a:solidFill>
                  <a:srgbClr val="FFFFFF"/>
                </a:solidFill>
                <a:effectLst/>
                <a:uLnTx/>
                <a:uFillTx/>
                <a:latin typeface="Arial Narrow" panose="020B0604020202020204" pitchFamily="34" charset="0"/>
                <a:ea typeface="+mj-ea"/>
              </a:rPr>
            </a:br>
            <a:br>
              <a:rPr kumimoji="0" lang="en-US" sz="1600" b="1" i="0" u="none" strike="noStrike" kern="1200" cap="none" spc="0" normalizeH="0" baseline="0" noProof="0" dirty="0">
                <a:ln>
                  <a:noFill/>
                </a:ln>
                <a:solidFill>
                  <a:srgbClr val="FFFFFF"/>
                </a:solidFill>
                <a:effectLst/>
                <a:uLnTx/>
                <a:uFillTx/>
                <a:latin typeface="Arial Narrow" panose="020B0604020202020204" pitchFamily="34" charset="0"/>
                <a:ea typeface="+mj-ea"/>
              </a:rPr>
            </a:br>
            <a:r>
              <a:rPr lang="en-US" sz="3200" dirty="0">
                <a:solidFill>
                  <a:srgbClr val="FFFFFF"/>
                </a:solidFill>
                <a:latin typeface="Arial Narrow" panose="020B0604020202020204" pitchFamily="34" charset="0"/>
                <a:ea typeface="+mj-ea"/>
              </a:rPr>
              <a:t>Map displaying the Future Land Use Map (FLUM) designations in the station planning area </a:t>
            </a:r>
            <a:endParaRPr lang="en-US" sz="5400" dirty="0">
              <a:solidFill>
                <a:schemeClr val="bg1"/>
              </a:solidFill>
              <a:latin typeface="Impact" panose="020B080603090205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BBC36E6E-3FC5-4E3C-03E1-D976FE8DF9F8}"/>
              </a:ext>
            </a:extLst>
          </p:cNvPr>
          <p:cNvPicPr>
            <a:picLocks noChangeAspect="1"/>
          </p:cNvPicPr>
          <p:nvPr/>
        </p:nvPicPr>
        <p:blipFill>
          <a:blip r:embed="rId3"/>
          <a:srcRect t="3673" b="23887"/>
          <a:stretch>
            <a:fillRect/>
          </a:stretch>
        </p:blipFill>
        <p:spPr bwMode="auto">
          <a:xfrm>
            <a:off x="5331474" y="139700"/>
            <a:ext cx="6624428" cy="6718300"/>
          </a:xfrm>
          <a:prstGeom prst="rect">
            <a:avLst/>
          </a:prstGeom>
          <a:ln>
            <a:noFill/>
          </a:ln>
          <a:extLst>
            <a:ext uri="{53640926-AAD7-44D8-BBD7-CCE9431645EC}">
              <a14:shadowObscured xmlns:a14="http://schemas.microsoft.com/office/drawing/2010/main"/>
            </a:ext>
          </a:extLst>
        </p:spPr>
      </p:pic>
      <p:pic>
        <p:nvPicPr>
          <p:cNvPr id="4" name="Picture 3" descr="Map&#10;&#10;AI-generated content may be incorrect.">
            <a:extLst>
              <a:ext uri="{FF2B5EF4-FFF2-40B4-BE49-F238E27FC236}">
                <a16:creationId xmlns:a16="http://schemas.microsoft.com/office/drawing/2014/main" id="{9DF91057-B4CA-2C9A-7668-24C366C0A0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5784" b="3177"/>
          <a:stretch>
            <a:fillRect/>
          </a:stretch>
        </p:blipFill>
        <p:spPr bwMode="auto">
          <a:xfrm>
            <a:off x="0" y="5073346"/>
            <a:ext cx="5331474" cy="15702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7384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88C25F0-46B0-CDBB-9F8F-705C5FA21D86}"/>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07A3E926-E4D4-EDA1-6CBF-77C159A3A60C}"/>
              </a:ext>
            </a:extLst>
          </p:cNvPr>
          <p:cNvSpPr txBox="1"/>
          <p:nvPr/>
        </p:nvSpPr>
        <p:spPr>
          <a:xfrm>
            <a:off x="236098" y="999524"/>
            <a:ext cx="3904102" cy="5858476"/>
          </a:xfrm>
          <a:prstGeom prst="rect">
            <a:avLst/>
          </a:prstGeom>
          <a:noFill/>
        </p:spPr>
        <p:txBody>
          <a:bodyPr wrap="square" rtlCol="0">
            <a:noAutofit/>
          </a:bodyPr>
          <a:lstStyle/>
          <a:p>
            <a:r>
              <a:rPr kumimoji="0" lang="en-US" sz="4000" b="1" i="0" u="none" strike="noStrike" kern="1200" cap="none" spc="0" normalizeH="0" baseline="0" noProof="0" dirty="0">
                <a:ln>
                  <a:noFill/>
                </a:ln>
                <a:solidFill>
                  <a:srgbClr val="FFFFFF"/>
                </a:solidFill>
                <a:effectLst/>
                <a:uLnTx/>
                <a:uFillTx/>
                <a:latin typeface="Arial Narrow" panose="020B0604020202020204" pitchFamily="34" charset="0"/>
                <a:ea typeface="+mj-ea"/>
              </a:rPr>
              <a:t>144</a:t>
            </a:r>
            <a:r>
              <a:rPr kumimoji="0" lang="en-US" sz="4000" b="1" i="0" u="none" strike="noStrike" kern="1200" cap="none" spc="0" normalizeH="0" baseline="30000" noProof="0" dirty="0">
                <a:ln>
                  <a:noFill/>
                </a:ln>
                <a:solidFill>
                  <a:srgbClr val="FFFFFF"/>
                </a:solidFill>
                <a:effectLst/>
                <a:uLnTx/>
                <a:uFillTx/>
                <a:latin typeface="Arial Narrow" panose="020B0604020202020204" pitchFamily="34" charset="0"/>
                <a:ea typeface="+mj-ea"/>
              </a:rPr>
              <a:t>th</a:t>
            </a:r>
            <a:r>
              <a:rPr kumimoji="0" lang="en-US" sz="4000" b="1" i="0" u="none" strike="noStrike" kern="1200" cap="none" spc="0" normalizeH="0" baseline="0" noProof="0" dirty="0">
                <a:ln>
                  <a:noFill/>
                </a:ln>
                <a:solidFill>
                  <a:srgbClr val="FFFFFF"/>
                </a:solidFill>
                <a:effectLst/>
                <a:uLnTx/>
                <a:uFillTx/>
                <a:latin typeface="Arial Narrow" panose="020B0604020202020204" pitchFamily="34" charset="0"/>
                <a:ea typeface="+mj-ea"/>
              </a:rPr>
              <a:t> Avenue at York Street Station Area </a:t>
            </a:r>
            <a:br>
              <a:rPr kumimoji="0" lang="en-US" sz="4000" b="1" i="0" u="none" strike="noStrike" kern="1200" cap="none" spc="0" normalizeH="0" baseline="0" noProof="0" dirty="0">
                <a:ln>
                  <a:noFill/>
                </a:ln>
                <a:solidFill>
                  <a:srgbClr val="FFFFFF"/>
                </a:solidFill>
                <a:effectLst/>
                <a:uLnTx/>
                <a:uFillTx/>
                <a:latin typeface="Arial Narrow" panose="020B0604020202020204" pitchFamily="34" charset="0"/>
                <a:ea typeface="+mj-ea"/>
              </a:rPr>
            </a:br>
            <a:br>
              <a:rPr kumimoji="0" lang="en-US" sz="1600" b="1" i="0" u="none" strike="noStrike" kern="1200" cap="none" spc="0" normalizeH="0" baseline="0" noProof="0" dirty="0">
                <a:ln>
                  <a:noFill/>
                </a:ln>
                <a:solidFill>
                  <a:srgbClr val="FFFFFF"/>
                </a:solidFill>
                <a:effectLst/>
                <a:uLnTx/>
                <a:uFillTx/>
                <a:latin typeface="Arial Narrow" panose="020B0604020202020204" pitchFamily="34" charset="0"/>
                <a:ea typeface="+mj-ea"/>
              </a:rPr>
            </a:br>
            <a:r>
              <a:rPr lang="en-US" sz="3200" dirty="0">
                <a:solidFill>
                  <a:srgbClr val="FFFFFF"/>
                </a:solidFill>
                <a:latin typeface="Arial Narrow" panose="020B0604020202020204" pitchFamily="34" charset="0"/>
                <a:ea typeface="+mj-ea"/>
              </a:rPr>
              <a:t>Map displaying the zoning districts in the station planning area </a:t>
            </a:r>
            <a:endParaRPr lang="en-US" sz="5400" dirty="0">
              <a:solidFill>
                <a:schemeClr val="bg1"/>
              </a:solidFill>
              <a:latin typeface="Impact" panose="020B080603090205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44A86336-BB88-A963-63D7-EBA34E7902D1}"/>
              </a:ext>
            </a:extLst>
          </p:cNvPr>
          <p:cNvPicPr>
            <a:picLocks noChangeAspect="1"/>
          </p:cNvPicPr>
          <p:nvPr/>
        </p:nvPicPr>
        <p:blipFill>
          <a:blip r:embed="rId3"/>
          <a:srcRect t="4229" b="24195"/>
          <a:stretch>
            <a:fillRect/>
          </a:stretch>
        </p:blipFill>
        <p:spPr bwMode="auto">
          <a:xfrm>
            <a:off x="5404044" y="153487"/>
            <a:ext cx="6624428" cy="6638109"/>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9846C9ED-AEA1-8863-87C3-D34228AF36EE}"/>
              </a:ext>
            </a:extLst>
          </p:cNvPr>
          <p:cNvPicPr>
            <a:picLocks noChangeAspect="1"/>
          </p:cNvPicPr>
          <p:nvPr/>
        </p:nvPicPr>
        <p:blipFill>
          <a:blip r:embed="rId4"/>
          <a:srcRect l="-1315" t="75727" r="16741" b="115"/>
          <a:stretch>
            <a:fillRect/>
          </a:stretch>
        </p:blipFill>
        <p:spPr bwMode="auto">
          <a:xfrm>
            <a:off x="0" y="4725233"/>
            <a:ext cx="5167086" cy="20663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2167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6AB9D68-745E-5BC3-8F24-D3CCF2FABEAA}"/>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2C1B8A47-9C16-7F64-4E19-9767441517D0}"/>
              </a:ext>
            </a:extLst>
          </p:cNvPr>
          <p:cNvSpPr txBox="1"/>
          <p:nvPr/>
        </p:nvSpPr>
        <p:spPr>
          <a:xfrm>
            <a:off x="236098" y="999524"/>
            <a:ext cx="3904102" cy="5858476"/>
          </a:xfrm>
          <a:prstGeom prst="rect">
            <a:avLst/>
          </a:prstGeom>
          <a:noFill/>
        </p:spPr>
        <p:txBody>
          <a:bodyPr wrap="square" rtlCol="0">
            <a:noAutofit/>
          </a:bodyPr>
          <a:lstStyle/>
          <a:p>
            <a:r>
              <a:rPr kumimoji="0" lang="en-US" sz="4000" b="1" i="0" u="none" strike="noStrike" kern="1200" cap="none" spc="0" normalizeH="0" baseline="0" noProof="0" dirty="0">
                <a:ln>
                  <a:noFill/>
                </a:ln>
                <a:solidFill>
                  <a:srgbClr val="FFFFFF"/>
                </a:solidFill>
                <a:effectLst/>
                <a:uLnTx/>
                <a:uFillTx/>
                <a:latin typeface="Arial Narrow" panose="020B0604020202020204" pitchFamily="34" charset="0"/>
                <a:ea typeface="+mj-ea"/>
              </a:rPr>
              <a:t>Highway 7 at Colorado Blvd. Station Area</a:t>
            </a:r>
            <a:br>
              <a:rPr kumimoji="0" lang="en-US" sz="4000" b="1" i="0" u="none" strike="noStrike" kern="1200" cap="none" spc="0" normalizeH="0" baseline="0" noProof="0" dirty="0">
                <a:ln>
                  <a:noFill/>
                </a:ln>
                <a:solidFill>
                  <a:srgbClr val="FFFFFF"/>
                </a:solidFill>
                <a:effectLst/>
                <a:uLnTx/>
                <a:uFillTx/>
                <a:latin typeface="Arial Narrow" panose="020B0604020202020204" pitchFamily="34" charset="0"/>
                <a:ea typeface="+mj-ea"/>
              </a:rPr>
            </a:br>
            <a:br>
              <a:rPr kumimoji="0" lang="en-US" sz="1600" b="1" i="0" u="none" strike="noStrike" kern="1200" cap="none" spc="0" normalizeH="0" baseline="0" noProof="0" dirty="0">
                <a:ln>
                  <a:noFill/>
                </a:ln>
                <a:solidFill>
                  <a:srgbClr val="FFFFFF"/>
                </a:solidFill>
                <a:effectLst/>
                <a:uLnTx/>
                <a:uFillTx/>
                <a:latin typeface="Arial Narrow" panose="020B0604020202020204" pitchFamily="34" charset="0"/>
                <a:ea typeface="+mj-ea"/>
              </a:rPr>
            </a:br>
            <a:r>
              <a:rPr lang="en-US" sz="3200" dirty="0">
                <a:solidFill>
                  <a:srgbClr val="FFFFFF"/>
                </a:solidFill>
                <a:latin typeface="Arial Narrow" panose="020B0604020202020204" pitchFamily="34" charset="0"/>
                <a:ea typeface="+mj-ea"/>
              </a:rPr>
              <a:t>Map displaying the Future Land Use Map (FLUM) designations in the station planning area </a:t>
            </a:r>
            <a:endParaRPr lang="en-US" sz="5400" dirty="0">
              <a:solidFill>
                <a:schemeClr val="bg1"/>
              </a:solidFill>
              <a:latin typeface="Impact" panose="020B0806030902050204" pitchFamily="34" charset="0"/>
              <a:cs typeface="Arial Narrow" panose="020B0604020202020204" pitchFamily="34" charset="0"/>
            </a:endParaRPr>
          </a:p>
        </p:txBody>
      </p:sp>
      <p:pic>
        <p:nvPicPr>
          <p:cNvPr id="6" name="Picture 5">
            <a:extLst>
              <a:ext uri="{FF2B5EF4-FFF2-40B4-BE49-F238E27FC236}">
                <a16:creationId xmlns:a16="http://schemas.microsoft.com/office/drawing/2014/main" id="{5A9F1799-295B-8414-DCDE-A13FE54506AF}"/>
              </a:ext>
            </a:extLst>
          </p:cNvPr>
          <p:cNvPicPr>
            <a:picLocks noChangeAspect="1"/>
          </p:cNvPicPr>
          <p:nvPr/>
        </p:nvPicPr>
        <p:blipFill>
          <a:blip r:embed="rId3"/>
          <a:srcRect t="4337" b="24796"/>
          <a:stretch>
            <a:fillRect/>
          </a:stretch>
        </p:blipFill>
        <p:spPr bwMode="auto">
          <a:xfrm>
            <a:off x="5331474" y="168275"/>
            <a:ext cx="6624428" cy="6572250"/>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04187A68-B909-9671-DCED-F92DD3C12C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5853" r="23890" b="5693"/>
          <a:stretch>
            <a:fillRect/>
          </a:stretch>
        </p:blipFill>
        <p:spPr bwMode="auto">
          <a:xfrm>
            <a:off x="88900" y="5029200"/>
            <a:ext cx="5041900" cy="17113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6452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E00DCA9-AB4E-E213-F90A-0F531DC9E020}"/>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FD63F6E1-5E83-6C2D-8B12-D09FE4CC3E98}"/>
              </a:ext>
            </a:extLst>
          </p:cNvPr>
          <p:cNvSpPr txBox="1"/>
          <p:nvPr/>
        </p:nvSpPr>
        <p:spPr>
          <a:xfrm>
            <a:off x="236098" y="999524"/>
            <a:ext cx="3904102" cy="5858476"/>
          </a:xfrm>
          <a:prstGeom prst="rect">
            <a:avLst/>
          </a:prstGeom>
          <a:noFill/>
        </p:spPr>
        <p:txBody>
          <a:bodyPr wrap="square" rtlCol="0">
            <a:noAutofit/>
          </a:bodyPr>
          <a:lstStyle/>
          <a:p>
            <a:r>
              <a:rPr kumimoji="0" lang="en-US" sz="4000" b="1" i="0" u="none" strike="noStrike" kern="1200" cap="none" spc="0" normalizeH="0" baseline="0" noProof="0" dirty="0">
                <a:ln>
                  <a:noFill/>
                </a:ln>
                <a:solidFill>
                  <a:srgbClr val="FFFFFF"/>
                </a:solidFill>
                <a:effectLst/>
                <a:uLnTx/>
                <a:uFillTx/>
                <a:latin typeface="Arial Narrow" panose="020B0604020202020204" pitchFamily="34" charset="0"/>
                <a:ea typeface="+mj-ea"/>
              </a:rPr>
              <a:t>Highway 7 at Colorado Blvd. Station Area</a:t>
            </a:r>
            <a:br>
              <a:rPr kumimoji="0" lang="en-US" sz="4000" b="1" i="0" u="none" strike="noStrike" kern="1200" cap="none" spc="0" normalizeH="0" baseline="0" noProof="0" dirty="0">
                <a:ln>
                  <a:noFill/>
                </a:ln>
                <a:solidFill>
                  <a:srgbClr val="FFFFFF"/>
                </a:solidFill>
                <a:effectLst/>
                <a:uLnTx/>
                <a:uFillTx/>
                <a:latin typeface="Arial Narrow" panose="020B0604020202020204" pitchFamily="34" charset="0"/>
                <a:ea typeface="+mj-ea"/>
              </a:rPr>
            </a:br>
            <a:br>
              <a:rPr kumimoji="0" lang="en-US" sz="1600" b="1" i="0" u="none" strike="noStrike" kern="1200" cap="none" spc="0" normalizeH="0" baseline="0" noProof="0" dirty="0">
                <a:ln>
                  <a:noFill/>
                </a:ln>
                <a:solidFill>
                  <a:srgbClr val="FFFFFF"/>
                </a:solidFill>
                <a:effectLst/>
                <a:uLnTx/>
                <a:uFillTx/>
                <a:latin typeface="Arial Narrow" panose="020B0604020202020204" pitchFamily="34" charset="0"/>
                <a:ea typeface="+mj-ea"/>
              </a:rPr>
            </a:br>
            <a:r>
              <a:rPr lang="en-US" sz="3200" dirty="0">
                <a:solidFill>
                  <a:srgbClr val="FFFFFF"/>
                </a:solidFill>
                <a:latin typeface="Arial Narrow" panose="020B0604020202020204" pitchFamily="34" charset="0"/>
              </a:rPr>
              <a:t>Map displaying the zoning districts in the station planning area</a:t>
            </a:r>
            <a:endParaRPr lang="en-US" sz="5400" dirty="0">
              <a:solidFill>
                <a:schemeClr val="bg1"/>
              </a:solidFill>
              <a:latin typeface="Impact" panose="020B0806030902050204" pitchFamily="34" charset="0"/>
              <a:cs typeface="Arial Narrow" panose="020B0604020202020204" pitchFamily="34" charset="0"/>
            </a:endParaRPr>
          </a:p>
        </p:txBody>
      </p:sp>
      <p:pic>
        <p:nvPicPr>
          <p:cNvPr id="6" name="Picture 5">
            <a:extLst>
              <a:ext uri="{FF2B5EF4-FFF2-40B4-BE49-F238E27FC236}">
                <a16:creationId xmlns:a16="http://schemas.microsoft.com/office/drawing/2014/main" id="{71D270DA-6C04-5ED3-F1A3-B2C332D97682}"/>
              </a:ext>
            </a:extLst>
          </p:cNvPr>
          <p:cNvPicPr>
            <a:picLocks noChangeAspect="1"/>
          </p:cNvPicPr>
          <p:nvPr/>
        </p:nvPicPr>
        <p:blipFill>
          <a:blip r:embed="rId3"/>
          <a:srcRect t="4096" b="24534"/>
          <a:stretch>
            <a:fillRect/>
          </a:stretch>
        </p:blipFill>
        <p:spPr bwMode="auto">
          <a:xfrm>
            <a:off x="5471885" y="114754"/>
            <a:ext cx="6631215" cy="6625771"/>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EE14D5C3-B1AE-91AC-27E0-273E9CCB0E91}"/>
              </a:ext>
            </a:extLst>
          </p:cNvPr>
          <p:cNvPicPr>
            <a:picLocks noChangeAspect="1"/>
          </p:cNvPicPr>
          <p:nvPr/>
        </p:nvPicPr>
        <p:blipFill>
          <a:blip r:embed="rId4"/>
          <a:srcRect l="857" t="75822" r="25064" b="4146"/>
          <a:stretch>
            <a:fillRect/>
          </a:stretch>
        </p:blipFill>
        <p:spPr bwMode="auto">
          <a:xfrm>
            <a:off x="88900" y="4752068"/>
            <a:ext cx="5252357" cy="19884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9860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9B6D5B-EC67-FBA3-C1CF-DF5DA38C97CF}"/>
              </a:ext>
            </a:extLst>
          </p:cNvPr>
          <p:cNvSpPr>
            <a:spLocks noGrp="1"/>
          </p:cNvSpPr>
          <p:nvPr>
            <p:ph idx="1"/>
          </p:nvPr>
        </p:nvSpPr>
        <p:spPr>
          <a:xfrm>
            <a:off x="838200" y="1520824"/>
            <a:ext cx="10515600" cy="4351338"/>
          </a:xfrm>
        </p:spPr>
        <p:txBody>
          <a:bodyPr/>
          <a:lstStyle/>
          <a:p>
            <a:pPr marL="0" indent="0">
              <a:buNone/>
            </a:pPr>
            <a:r>
              <a:rPr lang="en-US" b="1" u="sng" dirty="0"/>
              <a:t>Vibrant and Purposeful Development</a:t>
            </a:r>
          </a:p>
          <a:p>
            <a:pPr marL="0" indent="0">
              <a:buNone/>
            </a:pPr>
            <a:endParaRPr lang="en-US" b="1" u="sng" dirty="0"/>
          </a:p>
          <a:p>
            <a:pPr marL="0" indent="0">
              <a:buNone/>
            </a:pPr>
            <a:r>
              <a:rPr lang="en-US" b="1" dirty="0"/>
              <a:t>Goal: </a:t>
            </a:r>
            <a:r>
              <a:rPr lang="en-US" dirty="0"/>
              <a:t>Plan for the future buildout of Thornton to include goals for annexation and growth, targeted areas/industries for the City and the fiscal impacts of land uses. </a:t>
            </a:r>
          </a:p>
          <a:p>
            <a:pPr marL="0" indent="0">
              <a:buNone/>
            </a:pPr>
            <a:endParaRPr lang="en-US" u="sng" dirty="0"/>
          </a:p>
          <a:p>
            <a:pPr marL="0" indent="0">
              <a:buNone/>
            </a:pPr>
            <a:r>
              <a:rPr lang="en-US" b="1" dirty="0"/>
              <a:t>Action: </a:t>
            </a:r>
            <a:r>
              <a:rPr lang="en-US" dirty="0"/>
              <a:t>Review the City’s comprehensive plan and Station Area Master Plans (STAMP) to include modernizing the vision, opportunities for increased density and a strong community engagement plan.</a:t>
            </a:r>
            <a:endParaRPr lang="en-US" u="sng" dirty="0"/>
          </a:p>
        </p:txBody>
      </p:sp>
      <p:sp>
        <p:nvSpPr>
          <p:cNvPr id="3" name="Title 2">
            <a:extLst>
              <a:ext uri="{FF2B5EF4-FFF2-40B4-BE49-F238E27FC236}">
                <a16:creationId xmlns:a16="http://schemas.microsoft.com/office/drawing/2014/main" id="{1F1F9769-B048-246F-48D8-9F9E9B265036}"/>
              </a:ext>
            </a:extLst>
          </p:cNvPr>
          <p:cNvSpPr>
            <a:spLocks noGrp="1"/>
          </p:cNvSpPr>
          <p:nvPr>
            <p:ph type="title"/>
          </p:nvPr>
        </p:nvSpPr>
        <p:spPr>
          <a:xfrm>
            <a:off x="838200" y="278297"/>
            <a:ext cx="10515600" cy="970058"/>
          </a:xfrm>
        </p:spPr>
        <p:txBody>
          <a:bodyPr/>
          <a:lstStyle/>
          <a:p>
            <a:r>
              <a:rPr lang="en-US" dirty="0"/>
              <a:t>Strategic Plan Implementation Action</a:t>
            </a:r>
          </a:p>
        </p:txBody>
      </p:sp>
    </p:spTree>
    <p:extLst>
      <p:ext uri="{BB962C8B-B14F-4D97-AF65-F5344CB8AC3E}">
        <p14:creationId xmlns:p14="http://schemas.microsoft.com/office/powerpoint/2010/main" val="3611929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30B43A5-3791-16BA-61DB-86AF028F30DB}"/>
              </a:ext>
            </a:extLst>
          </p:cNvPr>
          <p:cNvSpPr txBox="1"/>
          <p:nvPr/>
        </p:nvSpPr>
        <p:spPr>
          <a:xfrm>
            <a:off x="284736" y="1207376"/>
            <a:ext cx="4058110" cy="5858476"/>
          </a:xfrm>
          <a:prstGeom prst="rect">
            <a:avLst/>
          </a:prstGeom>
          <a:noFill/>
        </p:spPr>
        <p:txBody>
          <a:bodyPr wrap="square" rtlCol="0">
            <a:noAutofit/>
          </a:bodyPr>
          <a:lstStyle/>
          <a:p>
            <a:r>
              <a:rPr kumimoji="0" lang="en-US" sz="4000" b="1" i="0" u="none" strike="noStrike" kern="1200" cap="none" spc="0" normalizeH="0" baseline="0" noProof="0">
                <a:ln>
                  <a:noFill/>
                </a:ln>
                <a:solidFill>
                  <a:srgbClr val="FFFFFF"/>
                </a:solidFill>
                <a:effectLst/>
                <a:uLnTx/>
                <a:uFillTx/>
                <a:latin typeface="Arial Narrow" panose="020B0604020202020204" pitchFamily="34" charset="0"/>
                <a:ea typeface="+mj-ea"/>
              </a:rPr>
              <a:t>Future N Line Station Locations</a:t>
            </a:r>
            <a:br>
              <a:rPr kumimoji="0" lang="en-US" sz="4000" b="1" i="0" u="none" strike="noStrike" kern="1200" cap="none" spc="0" normalizeH="0" baseline="0" noProof="0">
                <a:ln>
                  <a:noFill/>
                </a:ln>
                <a:solidFill>
                  <a:srgbClr val="FFFFFF"/>
                </a:solidFill>
                <a:effectLst/>
                <a:uLnTx/>
                <a:uFillTx/>
                <a:latin typeface="Arial Narrow" panose="020B0604020202020204" pitchFamily="34" charset="0"/>
                <a:ea typeface="+mj-ea"/>
              </a:rPr>
            </a:br>
            <a:br>
              <a:rPr kumimoji="0" lang="en-US" sz="4000" b="1" i="0" u="none" strike="noStrike" kern="1200" cap="none" spc="0" normalizeH="0" baseline="0" noProof="0">
                <a:ln>
                  <a:noFill/>
                </a:ln>
                <a:solidFill>
                  <a:srgbClr val="FFFFFF"/>
                </a:solidFill>
                <a:effectLst/>
                <a:uLnTx/>
                <a:uFillTx/>
                <a:latin typeface="Arial Narrow" panose="020B0604020202020204" pitchFamily="34" charset="0"/>
                <a:ea typeface="+mj-ea"/>
              </a:rPr>
            </a:br>
            <a:r>
              <a:rPr kumimoji="0" lang="en-US" sz="3600" i="0" u="none" strike="noStrike" kern="1200" cap="none" spc="0" normalizeH="0" baseline="0" noProof="0">
                <a:ln>
                  <a:noFill/>
                </a:ln>
                <a:solidFill>
                  <a:srgbClr val="FFFFFF"/>
                </a:solidFill>
                <a:effectLst/>
                <a:uLnTx/>
                <a:uFillTx/>
                <a:latin typeface="Arial Narrow" panose="020B0604020202020204" pitchFamily="34" charset="0"/>
                <a:ea typeface="+mj-ea"/>
              </a:rPr>
              <a:t>Proposed </a:t>
            </a:r>
            <a:r>
              <a:rPr lang="en-US" sz="3600">
                <a:solidFill>
                  <a:srgbClr val="FFFFFF"/>
                </a:solidFill>
                <a:latin typeface="Arial Narrow" panose="020B0604020202020204" pitchFamily="34" charset="0"/>
                <a:ea typeface="+mj-ea"/>
              </a:rPr>
              <a:t>planning</a:t>
            </a:r>
            <a:r>
              <a:rPr kumimoji="0" lang="en-US" sz="3600" b="0" i="0" u="none" strike="noStrike" kern="1200" cap="none" spc="0" normalizeH="0" baseline="0" noProof="0">
                <a:ln>
                  <a:noFill/>
                </a:ln>
                <a:solidFill>
                  <a:srgbClr val="FFFFFF"/>
                </a:solidFill>
                <a:effectLst/>
                <a:uLnTx/>
                <a:uFillTx/>
                <a:latin typeface="Arial Narrow" panose="020B0604020202020204" pitchFamily="34" charset="0"/>
                <a:ea typeface="+mj-ea"/>
              </a:rPr>
              <a:t> area defined as 1-mile buffer from proposed station locations </a:t>
            </a:r>
            <a:endParaRPr lang="en-US" sz="5400">
              <a:solidFill>
                <a:schemeClr val="bg1"/>
              </a:solidFill>
              <a:latin typeface="Impact" panose="020B0806030902050204" pitchFamily="34" charset="0"/>
              <a:cs typeface="Arial Narrow" panose="020B0604020202020204" pitchFamily="34" charset="0"/>
            </a:endParaRPr>
          </a:p>
        </p:txBody>
      </p:sp>
      <p:pic>
        <p:nvPicPr>
          <p:cNvPr id="2" name="Picture 2">
            <a:extLst>
              <a:ext uri="{FF2B5EF4-FFF2-40B4-BE49-F238E27FC236}">
                <a16:creationId xmlns:a16="http://schemas.microsoft.com/office/drawing/2014/main" id="{57A74E1E-A7C4-7E1D-3326-3A4744CC5D9F}"/>
              </a:ext>
            </a:extLst>
          </p:cNvPr>
          <p:cNvPicPr>
            <a:picLocks noChangeAspect="1" noChangeArrowheads="1"/>
          </p:cNvPicPr>
          <p:nvPr/>
        </p:nvPicPr>
        <p:blipFill>
          <a:blip r:embed="rId3"/>
          <a:srcRect/>
          <a:stretch/>
        </p:blipFill>
        <p:spPr bwMode="auto">
          <a:xfrm>
            <a:off x="6537434" y="-38"/>
            <a:ext cx="4700536" cy="6858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99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264B7-FFCC-A6B9-8A31-B00E861C5FC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0CAE51-3271-B76E-13C4-DCCB94AE209D}"/>
              </a:ext>
            </a:extLst>
          </p:cNvPr>
          <p:cNvSpPr>
            <a:spLocks noGrp="1"/>
          </p:cNvSpPr>
          <p:nvPr>
            <p:ph type="title"/>
          </p:nvPr>
        </p:nvSpPr>
        <p:spPr>
          <a:xfrm>
            <a:off x="0" y="103382"/>
            <a:ext cx="12192000" cy="1009651"/>
          </a:xfrm>
        </p:spPr>
        <p:txBody>
          <a:bodyPr>
            <a:normAutofit/>
          </a:bodyPr>
          <a:lstStyle/>
          <a:p>
            <a:r>
              <a:rPr lang="en-US" dirty="0"/>
              <a:t>Future N Line Stations in Context </a:t>
            </a:r>
          </a:p>
        </p:txBody>
      </p:sp>
      <p:sp>
        <p:nvSpPr>
          <p:cNvPr id="4" name="Rectangle 3">
            <a:extLst>
              <a:ext uri="{FF2B5EF4-FFF2-40B4-BE49-F238E27FC236}">
                <a16:creationId xmlns:a16="http://schemas.microsoft.com/office/drawing/2014/main" id="{8DB3EAE5-BBE8-5D14-EFBB-3AF47AC79A89}"/>
              </a:ext>
            </a:extLst>
          </p:cNvPr>
          <p:cNvSpPr/>
          <p:nvPr/>
        </p:nvSpPr>
        <p:spPr>
          <a:xfrm>
            <a:off x="8882743" y="5826034"/>
            <a:ext cx="3178628" cy="722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616A97F-53B6-4EDE-2538-9292F65BF049}"/>
              </a:ext>
            </a:extLst>
          </p:cNvPr>
          <p:cNvSpPr>
            <a:spLocks noGrp="1"/>
          </p:cNvSpPr>
          <p:nvPr>
            <p:ph idx="1"/>
          </p:nvPr>
        </p:nvSpPr>
        <p:spPr>
          <a:xfrm>
            <a:off x="130629" y="936171"/>
            <a:ext cx="6805614" cy="5818447"/>
          </a:xfrm>
        </p:spPr>
        <p:txBody>
          <a:bodyPr>
            <a:noAutofit/>
          </a:bodyPr>
          <a:lstStyle/>
          <a:p>
            <a:pPr marL="0" indent="0">
              <a:buNone/>
            </a:pPr>
            <a:r>
              <a:rPr lang="en-US" sz="3200" b="1" dirty="0"/>
              <a:t>Thornton Comprehensive Plan</a:t>
            </a:r>
          </a:p>
          <a:p>
            <a:pPr>
              <a:lnSpc>
                <a:spcPct val="110000"/>
              </a:lnSpc>
            </a:pPr>
            <a:r>
              <a:rPr lang="en-US" sz="2200" dirty="0"/>
              <a:t>Future Land Use Map designation and Placemaking Guidelines provides high-level guidance on future stations </a:t>
            </a:r>
          </a:p>
          <a:p>
            <a:pPr marL="0" indent="0">
              <a:lnSpc>
                <a:spcPct val="110000"/>
              </a:lnSpc>
              <a:buNone/>
            </a:pPr>
            <a:r>
              <a:rPr lang="en-US" sz="3200" b="1" dirty="0"/>
              <a:t>City Council Strategic Plan</a:t>
            </a:r>
          </a:p>
          <a:p>
            <a:pPr>
              <a:lnSpc>
                <a:spcPct val="110000"/>
              </a:lnSpc>
            </a:pPr>
            <a:r>
              <a:rPr lang="en-US" sz="2200" b="1" dirty="0"/>
              <a:t>Focus Area: </a:t>
            </a:r>
            <a:r>
              <a:rPr lang="en-US" sz="2200" dirty="0"/>
              <a:t>Vibrant and Purposeful Development</a:t>
            </a:r>
            <a:endParaRPr lang="en-US" sz="1400" b="1" dirty="0"/>
          </a:p>
          <a:p>
            <a:pPr marL="0" indent="0">
              <a:lnSpc>
                <a:spcPct val="110000"/>
              </a:lnSpc>
              <a:buNone/>
            </a:pPr>
            <a:r>
              <a:rPr lang="en-US" sz="3200" b="1" dirty="0"/>
              <a:t>Colorado Legislative Work</a:t>
            </a:r>
          </a:p>
          <a:p>
            <a:pPr>
              <a:lnSpc>
                <a:spcPct val="110000"/>
              </a:lnSpc>
              <a:spcBef>
                <a:spcPts val="800"/>
              </a:spcBef>
            </a:pPr>
            <a:r>
              <a:rPr lang="en-US" sz="2200" b="1" dirty="0"/>
              <a:t>SB 24-230:</a:t>
            </a:r>
            <a:r>
              <a:rPr lang="en-US" sz="2200" dirty="0"/>
              <a:t> Requires prioritization of N line completion by 2035</a:t>
            </a:r>
          </a:p>
          <a:p>
            <a:pPr>
              <a:lnSpc>
                <a:spcPct val="110000"/>
              </a:lnSpc>
              <a:spcBef>
                <a:spcPts val="800"/>
              </a:spcBef>
            </a:pPr>
            <a:r>
              <a:rPr lang="en-US" sz="2200" b="1" dirty="0"/>
              <a:t>SB 25-161: </a:t>
            </a:r>
            <a:r>
              <a:rPr lang="en-US" sz="2200" dirty="0"/>
              <a:t>Reporting on FasTracks progress with financial information – </a:t>
            </a:r>
            <a:r>
              <a:rPr lang="en-US" sz="2200" u="sng" dirty="0"/>
              <a:t>Finishing FasTracks report</a:t>
            </a:r>
          </a:p>
          <a:p>
            <a:pPr marL="0" indent="0">
              <a:buNone/>
            </a:pPr>
            <a:r>
              <a:rPr lang="en-US" sz="3200" b="1" dirty="0"/>
              <a:t>Development Interest</a:t>
            </a:r>
          </a:p>
          <a:p>
            <a:pPr>
              <a:lnSpc>
                <a:spcPct val="110000"/>
              </a:lnSpc>
            </a:pPr>
            <a:r>
              <a:rPr lang="en-US" sz="2200" dirty="0"/>
              <a:t>Pre-applications and active development near future stations</a:t>
            </a:r>
          </a:p>
          <a:p>
            <a:pPr>
              <a:lnSpc>
                <a:spcPct val="110000"/>
              </a:lnSpc>
              <a:spcBef>
                <a:spcPts val="800"/>
              </a:spcBef>
            </a:pPr>
            <a:endParaRPr lang="en-US" sz="2200" u="sng" dirty="0"/>
          </a:p>
        </p:txBody>
      </p:sp>
      <p:pic>
        <p:nvPicPr>
          <p:cNvPr id="9" name="Picture 8">
            <a:extLst>
              <a:ext uri="{FF2B5EF4-FFF2-40B4-BE49-F238E27FC236}">
                <a16:creationId xmlns:a16="http://schemas.microsoft.com/office/drawing/2014/main" id="{09D646B3-C026-59B8-5D1F-B0C8F75A2CBF}"/>
              </a:ext>
            </a:extLst>
          </p:cNvPr>
          <p:cNvPicPr>
            <a:picLocks noChangeAspect="1"/>
          </p:cNvPicPr>
          <p:nvPr/>
        </p:nvPicPr>
        <p:blipFill>
          <a:blip r:embed="rId3"/>
          <a:srcRect t="15677" r="30205" b="24815"/>
          <a:stretch>
            <a:fillRect/>
          </a:stretch>
        </p:blipFill>
        <p:spPr>
          <a:xfrm>
            <a:off x="7077756" y="936171"/>
            <a:ext cx="4842102" cy="5498101"/>
          </a:xfrm>
          <a:prstGeom prst="rect">
            <a:avLst/>
          </a:prstGeom>
        </p:spPr>
      </p:pic>
    </p:spTree>
    <p:extLst>
      <p:ext uri="{BB962C8B-B14F-4D97-AF65-F5344CB8AC3E}">
        <p14:creationId xmlns:p14="http://schemas.microsoft.com/office/powerpoint/2010/main" val="1876842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A0513-F847-00F7-E35C-3ED7563C17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E11A89-7085-D657-2122-5F0238CEB7FE}"/>
              </a:ext>
            </a:extLst>
          </p:cNvPr>
          <p:cNvSpPr>
            <a:spLocks noGrp="1"/>
          </p:cNvSpPr>
          <p:nvPr>
            <p:ph type="title"/>
          </p:nvPr>
        </p:nvSpPr>
        <p:spPr>
          <a:xfrm>
            <a:off x="0" y="-42178"/>
            <a:ext cx="12192000" cy="1161392"/>
          </a:xfrm>
        </p:spPr>
        <p:txBody>
          <a:bodyPr>
            <a:normAutofit fontScale="90000"/>
          </a:bodyPr>
          <a:lstStyle/>
          <a:p>
            <a:r>
              <a:rPr lang="en-US" dirty="0"/>
              <a:t>Northglenn Settlement Agreement Land Use Restrictions</a:t>
            </a:r>
          </a:p>
        </p:txBody>
      </p:sp>
      <p:sp>
        <p:nvSpPr>
          <p:cNvPr id="5" name="Content Placeholder 4">
            <a:extLst>
              <a:ext uri="{FF2B5EF4-FFF2-40B4-BE49-F238E27FC236}">
                <a16:creationId xmlns:a16="http://schemas.microsoft.com/office/drawing/2014/main" id="{2E778481-A8D7-452B-9E6B-7512A5C7A4C7}"/>
              </a:ext>
            </a:extLst>
          </p:cNvPr>
          <p:cNvSpPr>
            <a:spLocks noGrp="1"/>
          </p:cNvSpPr>
          <p:nvPr>
            <p:ph idx="1"/>
          </p:nvPr>
        </p:nvSpPr>
        <p:spPr>
          <a:xfrm>
            <a:off x="194681" y="1119214"/>
            <a:ext cx="4008469" cy="3368651"/>
          </a:xfrm>
        </p:spPr>
        <p:txBody>
          <a:bodyPr>
            <a:noAutofit/>
          </a:bodyPr>
          <a:lstStyle/>
          <a:p>
            <a:pPr>
              <a:defRPr sz="2200">
                <a:solidFill>
                  <a:srgbClr val="282828"/>
                </a:solidFill>
              </a:defRPr>
            </a:pPr>
            <a:r>
              <a:rPr lang="en-US" sz="2200" dirty="0"/>
              <a:t>1992 Northglenn Settlement Agreement restricts land uses within the Highway 7 at Colorado Station Area</a:t>
            </a:r>
          </a:p>
          <a:p>
            <a:pPr>
              <a:spcBef>
                <a:spcPts val="1800"/>
              </a:spcBef>
              <a:defRPr sz="2200">
                <a:solidFill>
                  <a:srgbClr val="282828"/>
                </a:solidFill>
              </a:defRPr>
            </a:pPr>
            <a:r>
              <a:rPr lang="en-US" sz="2200" dirty="0"/>
              <a:t>Renegotiation of these restrictions is necessary to make development fiscally viable in the Highway 7 at Colorado station area.</a:t>
            </a:r>
          </a:p>
        </p:txBody>
      </p:sp>
      <p:pic>
        <p:nvPicPr>
          <p:cNvPr id="8" name="Picture 7">
            <a:extLst>
              <a:ext uri="{FF2B5EF4-FFF2-40B4-BE49-F238E27FC236}">
                <a16:creationId xmlns:a16="http://schemas.microsoft.com/office/drawing/2014/main" id="{3C7170F5-39B5-94A6-8803-7C031019121A}"/>
              </a:ext>
            </a:extLst>
          </p:cNvPr>
          <p:cNvPicPr>
            <a:picLocks noChangeAspect="1"/>
          </p:cNvPicPr>
          <p:nvPr/>
        </p:nvPicPr>
        <p:blipFill>
          <a:blip r:embed="rId3"/>
          <a:srcRect t="9615" b="11388"/>
          <a:stretch>
            <a:fillRect/>
          </a:stretch>
        </p:blipFill>
        <p:spPr>
          <a:xfrm>
            <a:off x="4397830" y="909612"/>
            <a:ext cx="7794170" cy="5746677"/>
          </a:xfrm>
          <a:prstGeom prst="rect">
            <a:avLst/>
          </a:prstGeom>
        </p:spPr>
      </p:pic>
      <p:pic>
        <p:nvPicPr>
          <p:cNvPr id="2" name="Picture 1">
            <a:extLst>
              <a:ext uri="{FF2B5EF4-FFF2-40B4-BE49-F238E27FC236}">
                <a16:creationId xmlns:a16="http://schemas.microsoft.com/office/drawing/2014/main" id="{22FC55E8-37DD-9A5C-2581-4912E78DD096}"/>
              </a:ext>
            </a:extLst>
          </p:cNvPr>
          <p:cNvPicPr>
            <a:picLocks noChangeAspect="1"/>
          </p:cNvPicPr>
          <p:nvPr/>
        </p:nvPicPr>
        <p:blipFill>
          <a:blip r:embed="rId3"/>
          <a:srcRect t="89156" r="78482" b="660"/>
          <a:stretch>
            <a:fillRect/>
          </a:stretch>
        </p:blipFill>
        <p:spPr>
          <a:xfrm>
            <a:off x="382645" y="4030662"/>
            <a:ext cx="2868555" cy="1267051"/>
          </a:xfrm>
          <a:prstGeom prst="rect">
            <a:avLst/>
          </a:prstGeom>
        </p:spPr>
      </p:pic>
      <p:pic>
        <p:nvPicPr>
          <p:cNvPr id="4" name="Picture 3">
            <a:extLst>
              <a:ext uri="{FF2B5EF4-FFF2-40B4-BE49-F238E27FC236}">
                <a16:creationId xmlns:a16="http://schemas.microsoft.com/office/drawing/2014/main" id="{FD176CEC-AD48-559F-7DAE-343636457B22}"/>
              </a:ext>
            </a:extLst>
          </p:cNvPr>
          <p:cNvPicPr>
            <a:picLocks noChangeAspect="1"/>
          </p:cNvPicPr>
          <p:nvPr/>
        </p:nvPicPr>
        <p:blipFill>
          <a:blip r:embed="rId3"/>
          <a:srcRect l="21518" t="89156" r="50565" b="660"/>
          <a:stretch>
            <a:fillRect/>
          </a:stretch>
        </p:blipFill>
        <p:spPr>
          <a:xfrm>
            <a:off x="440701" y="5148802"/>
            <a:ext cx="3721492" cy="1267051"/>
          </a:xfrm>
          <a:prstGeom prst="rect">
            <a:avLst/>
          </a:prstGeom>
        </p:spPr>
      </p:pic>
    </p:spTree>
    <p:extLst>
      <p:ext uri="{BB962C8B-B14F-4D97-AF65-F5344CB8AC3E}">
        <p14:creationId xmlns:p14="http://schemas.microsoft.com/office/powerpoint/2010/main" val="2044675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D0F1D-89D1-7A82-7041-65E8373CBDE2}"/>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0693380B-6C44-E22D-2B4B-D38EB6BA0211}"/>
              </a:ext>
            </a:extLst>
          </p:cNvPr>
          <p:cNvSpPr txBox="1"/>
          <p:nvPr/>
        </p:nvSpPr>
        <p:spPr>
          <a:xfrm>
            <a:off x="83127" y="1265742"/>
            <a:ext cx="4211081" cy="3215771"/>
          </a:xfrm>
          <a:prstGeom prst="rect">
            <a:avLst/>
          </a:prstGeom>
          <a:noFill/>
        </p:spPr>
        <p:txBody>
          <a:bodyPr wrap="square" rtlCol="0">
            <a:noAutofit/>
          </a:bodyPr>
          <a:lstStyle/>
          <a:p>
            <a:r>
              <a:rPr kumimoji="0" lang="en-US" sz="4000" b="1" i="0" u="none" strike="noStrike" kern="1200" cap="none" spc="0" normalizeH="0" baseline="0" noProof="0">
                <a:ln>
                  <a:noFill/>
                </a:ln>
                <a:solidFill>
                  <a:srgbClr val="FFFFFF"/>
                </a:solidFill>
                <a:effectLst/>
                <a:uLnTx/>
                <a:uFillTx/>
                <a:latin typeface="Arial Narrow" panose="020B0604020202020204" pitchFamily="34" charset="0"/>
                <a:ea typeface="+mj-ea"/>
              </a:rPr>
              <a:t>Future N Line Regional Employment Centers and Open Spaces</a:t>
            </a:r>
            <a:br>
              <a:rPr kumimoji="0" lang="en-US" sz="4000" b="1" i="0" u="none" strike="noStrike" kern="1200" cap="none" spc="0" normalizeH="0" baseline="0" noProof="0">
                <a:ln>
                  <a:noFill/>
                </a:ln>
                <a:solidFill>
                  <a:srgbClr val="FFFFFF"/>
                </a:solidFill>
                <a:effectLst/>
                <a:uLnTx/>
                <a:uFillTx/>
                <a:latin typeface="Arial Narrow" panose="020B0604020202020204" pitchFamily="34" charset="0"/>
                <a:ea typeface="+mj-ea"/>
              </a:rPr>
            </a:br>
            <a:endParaRPr lang="en-US" sz="5400">
              <a:solidFill>
                <a:schemeClr val="bg1"/>
              </a:solidFill>
              <a:latin typeface="Impact" panose="020B0806030902050204" pitchFamily="34" charset="0"/>
              <a:cs typeface="Arial Narrow" panose="020B0604020202020204" pitchFamily="34" charset="0"/>
            </a:endParaRPr>
          </a:p>
        </p:txBody>
      </p:sp>
      <p:pic>
        <p:nvPicPr>
          <p:cNvPr id="2" name="Picture 2">
            <a:extLst>
              <a:ext uri="{FF2B5EF4-FFF2-40B4-BE49-F238E27FC236}">
                <a16:creationId xmlns:a16="http://schemas.microsoft.com/office/drawing/2014/main" id="{9F779FF1-C835-FC0F-3B5F-ED41A0E54D5D}"/>
              </a:ext>
            </a:extLst>
          </p:cNvPr>
          <p:cNvPicPr>
            <a:picLocks noChangeAspect="1" noChangeArrowheads="1"/>
          </p:cNvPicPr>
          <p:nvPr/>
        </p:nvPicPr>
        <p:blipFill rotWithShape="1">
          <a:blip r:embed="rId3"/>
          <a:srcRect t="3513" b="11605"/>
          <a:stretch>
            <a:fillRect/>
          </a:stretch>
        </p:blipFill>
        <p:spPr bwMode="auto">
          <a:xfrm>
            <a:off x="4939415" y="771525"/>
            <a:ext cx="7252585" cy="574568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7038AFD-596F-A056-366E-07AADD940E46}"/>
              </a:ext>
            </a:extLst>
          </p:cNvPr>
          <p:cNvGrpSpPr/>
          <p:nvPr/>
        </p:nvGrpSpPr>
        <p:grpSpPr>
          <a:xfrm>
            <a:off x="83127" y="4481513"/>
            <a:ext cx="4062413" cy="1884514"/>
            <a:chOff x="83127" y="4481513"/>
            <a:chExt cx="4062413" cy="1884514"/>
          </a:xfrm>
        </p:grpSpPr>
        <p:sp>
          <p:nvSpPr>
            <p:cNvPr id="5" name="Rectangle 4">
              <a:extLst>
                <a:ext uri="{FF2B5EF4-FFF2-40B4-BE49-F238E27FC236}">
                  <a16:creationId xmlns:a16="http://schemas.microsoft.com/office/drawing/2014/main" id="{56D18371-63E5-6B09-D1DE-26765E3CC751}"/>
                </a:ext>
              </a:extLst>
            </p:cNvPr>
            <p:cNvSpPr/>
            <p:nvPr/>
          </p:nvSpPr>
          <p:spPr>
            <a:xfrm>
              <a:off x="83127" y="4481513"/>
              <a:ext cx="4062413" cy="1884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461A6FE-B4B4-A2C7-D2AC-BC96F661681D}"/>
                </a:ext>
              </a:extLst>
            </p:cNvPr>
            <p:cNvPicPr>
              <a:picLocks noChangeAspect="1" noChangeArrowheads="1"/>
            </p:cNvPicPr>
            <p:nvPr/>
          </p:nvPicPr>
          <p:blipFill rotWithShape="1">
            <a:blip r:embed="rId4"/>
            <a:srcRect t="89307" r="65519" b="-345"/>
            <a:stretch>
              <a:fillRect/>
            </a:stretch>
          </p:blipFill>
          <p:spPr bwMode="auto">
            <a:xfrm>
              <a:off x="83127" y="4570981"/>
              <a:ext cx="3978234" cy="118855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7DEE09C-CA13-01AE-296F-09FD57D0B9F7}"/>
                </a:ext>
              </a:extLst>
            </p:cNvPr>
            <p:cNvPicPr>
              <a:picLocks noChangeAspect="1" noChangeArrowheads="1"/>
            </p:cNvPicPr>
            <p:nvPr/>
          </p:nvPicPr>
          <p:blipFill rotWithShape="1">
            <a:blip r:embed="rId4"/>
            <a:srcRect l="36968" t="89307" r="41875" b="5174"/>
            <a:stretch>
              <a:fillRect/>
            </a:stretch>
          </p:blipFill>
          <p:spPr bwMode="auto">
            <a:xfrm>
              <a:off x="143452" y="5657847"/>
              <a:ext cx="2440961" cy="594276"/>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43102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8C2387-4B21-237F-2629-E62501C1F397}"/>
              </a:ext>
            </a:extLst>
          </p:cNvPr>
          <p:cNvSpPr txBox="1"/>
          <p:nvPr/>
        </p:nvSpPr>
        <p:spPr>
          <a:xfrm>
            <a:off x="139123" y="1472163"/>
            <a:ext cx="4758732" cy="2985537"/>
          </a:xfrm>
          <a:prstGeom prst="rect">
            <a:avLst/>
          </a:prstGeom>
          <a:noFill/>
        </p:spPr>
        <p:txBody>
          <a:bodyPr wrap="square" rtlCol="0">
            <a:noAutofit/>
          </a:bodyPr>
          <a:lstStyle/>
          <a:p>
            <a:pPr>
              <a:lnSpc>
                <a:spcPts val="5480"/>
              </a:lnSpc>
            </a:pPr>
            <a:r>
              <a:rPr lang="en-US" sz="5400" dirty="0">
                <a:solidFill>
                  <a:schemeClr val="bg1"/>
                </a:solidFill>
                <a:latin typeface="Impact" panose="020B0806030902050204" pitchFamily="34" charset="0"/>
                <a:cs typeface="Arial Narrow" panose="020B0604020202020204" pitchFamily="34" charset="0"/>
              </a:rPr>
              <a:t>Plan Making,  </a:t>
            </a:r>
            <a:r>
              <a:rPr lang="en-US" sz="5400" dirty="0">
                <a:solidFill>
                  <a:schemeClr val="bg1"/>
                </a:solidFill>
                <a:latin typeface="Impact" panose="020B0806030902050204" pitchFamily="34" charset="0"/>
              </a:rPr>
              <a:t>Comprehensive</a:t>
            </a:r>
            <a:r>
              <a:rPr lang="en-US" sz="5400" dirty="0">
                <a:solidFill>
                  <a:schemeClr val="bg1"/>
                </a:solidFill>
                <a:latin typeface="Impact" panose="020B0806030902050204" pitchFamily="34" charset="0"/>
                <a:cs typeface="Arial Narrow" panose="020B0604020202020204" pitchFamily="34" charset="0"/>
              </a:rPr>
              <a:t> Plan, &amp; STAMPs </a:t>
            </a:r>
          </a:p>
        </p:txBody>
      </p:sp>
      <p:sp>
        <p:nvSpPr>
          <p:cNvPr id="3" name="TextBox 2">
            <a:extLst>
              <a:ext uri="{FF2B5EF4-FFF2-40B4-BE49-F238E27FC236}">
                <a16:creationId xmlns:a16="http://schemas.microsoft.com/office/drawing/2014/main" id="{B138EB1E-A4F2-A837-EA54-0C7B18C0F56E}"/>
              </a:ext>
            </a:extLst>
          </p:cNvPr>
          <p:cNvSpPr txBox="1"/>
          <p:nvPr/>
        </p:nvSpPr>
        <p:spPr>
          <a:xfrm>
            <a:off x="217715" y="4206240"/>
            <a:ext cx="3906416" cy="1523046"/>
          </a:xfrm>
          <a:prstGeom prst="rect">
            <a:avLst/>
          </a:prstGeom>
          <a:noFill/>
        </p:spPr>
        <p:txBody>
          <a:bodyPr wrap="square" rtlCol="0">
            <a:noAutofit/>
          </a:bodyPr>
          <a:lstStyle/>
          <a:p>
            <a:pPr>
              <a:lnSpc>
                <a:spcPct val="150000"/>
              </a:lnSpc>
            </a:pPr>
            <a:r>
              <a:rPr lang="en-US" sz="2000" dirty="0">
                <a:solidFill>
                  <a:schemeClr val="bg1"/>
                </a:solidFill>
                <a:latin typeface="Arial Narrow" panose="020B0604020202020204" pitchFamily="34" charset="0"/>
              </a:rPr>
              <a:t>The image to the right displays an example of the level of detail included </a:t>
            </a:r>
            <a:r>
              <a:rPr lang="en-US" sz="2000" dirty="0">
                <a:solidFill>
                  <a:schemeClr val="bg1"/>
                </a:solidFill>
                <a:effectLst/>
                <a:latin typeface="Arial Narrow" panose="020B0604020202020204" pitchFamily="34" charset="0"/>
                <a:cs typeface="Arial Narrow" panose="020B0604020202020204" pitchFamily="34" charset="0"/>
              </a:rPr>
              <a:t>in a STAMP land use alternative </a:t>
            </a:r>
            <a:endParaRPr lang="en-US" sz="2000" dirty="0">
              <a:solidFill>
                <a:schemeClr val="bg1"/>
              </a:solidFill>
              <a:latin typeface="Arial Narrow" panose="020B0604020202020204" pitchFamily="34" charset="0"/>
              <a:cs typeface="Arial Narrow" panose="020B0604020202020204" pitchFamily="34" charset="0"/>
            </a:endParaRPr>
          </a:p>
        </p:txBody>
      </p:sp>
      <p:sp>
        <p:nvSpPr>
          <p:cNvPr id="14" name="Rectangle 13">
            <a:extLst>
              <a:ext uri="{FF2B5EF4-FFF2-40B4-BE49-F238E27FC236}">
                <a16:creationId xmlns:a16="http://schemas.microsoft.com/office/drawing/2014/main" id="{C154A333-4E88-07AF-87A2-3C81E154EC6B}"/>
              </a:ext>
            </a:extLst>
          </p:cNvPr>
          <p:cNvSpPr>
            <a:spLocks noGrp="1" noRot="1" noMove="1" noResize="1" noEditPoints="1" noAdjustHandles="1" noChangeArrowheads="1" noChangeShapeType="1"/>
          </p:cNvSpPr>
          <p:nvPr/>
        </p:nvSpPr>
        <p:spPr>
          <a:xfrm>
            <a:off x="-4" y="6602436"/>
            <a:ext cx="12252964" cy="25556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D9F80AD-E3C1-271A-979B-8EC3B50F9F08}"/>
              </a:ext>
            </a:extLst>
          </p:cNvPr>
          <p:cNvPicPr>
            <a:picLocks/>
          </p:cNvPicPr>
          <p:nvPr/>
        </p:nvPicPr>
        <p:blipFill>
          <a:blip r:embed="rId2"/>
          <a:srcRect t="2575" b="5276"/>
          <a:stretch>
            <a:fillRect/>
          </a:stretch>
        </p:blipFill>
        <p:spPr>
          <a:xfrm>
            <a:off x="5229189" y="177872"/>
            <a:ext cx="6585439" cy="6424564"/>
          </a:xfrm>
          <a:prstGeom prst="rect">
            <a:avLst/>
          </a:prstGeom>
        </p:spPr>
      </p:pic>
    </p:spTree>
    <p:extLst>
      <p:ext uri="{BB962C8B-B14F-4D97-AF65-F5344CB8AC3E}">
        <p14:creationId xmlns:p14="http://schemas.microsoft.com/office/powerpoint/2010/main" val="1376671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D9714-35B1-035B-3577-EDF956986AD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DDAABA-92E5-CA72-121F-B637DF725C37}"/>
              </a:ext>
            </a:extLst>
          </p:cNvPr>
          <p:cNvSpPr>
            <a:spLocks noGrp="1"/>
          </p:cNvSpPr>
          <p:nvPr>
            <p:ph type="title"/>
          </p:nvPr>
        </p:nvSpPr>
        <p:spPr>
          <a:xfrm>
            <a:off x="0" y="103382"/>
            <a:ext cx="12192000" cy="1009651"/>
          </a:xfrm>
        </p:spPr>
        <p:txBody>
          <a:bodyPr>
            <a:normAutofit fontScale="90000"/>
          </a:bodyPr>
          <a:lstStyle/>
          <a:p>
            <a:r>
              <a:rPr lang="en-US" dirty="0"/>
              <a:t>What Guides the City’s Long-Range Growth Decisions?</a:t>
            </a:r>
          </a:p>
        </p:txBody>
      </p:sp>
      <p:sp>
        <p:nvSpPr>
          <p:cNvPr id="4" name="Rectangle 3">
            <a:extLst>
              <a:ext uri="{FF2B5EF4-FFF2-40B4-BE49-F238E27FC236}">
                <a16:creationId xmlns:a16="http://schemas.microsoft.com/office/drawing/2014/main" id="{A817FA4C-D3D3-C13F-9F5A-9417420AF608}"/>
              </a:ext>
            </a:extLst>
          </p:cNvPr>
          <p:cNvSpPr/>
          <p:nvPr/>
        </p:nvSpPr>
        <p:spPr>
          <a:xfrm>
            <a:off x="8882743" y="5826034"/>
            <a:ext cx="3178628" cy="722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65A10D0-560D-2D76-24FE-C2021E4DF169}"/>
              </a:ext>
            </a:extLst>
          </p:cNvPr>
          <p:cNvPicPr>
            <a:picLocks noChangeAspect="1"/>
          </p:cNvPicPr>
          <p:nvPr/>
        </p:nvPicPr>
        <p:blipFill rotWithShape="1">
          <a:blip r:embed="rId3" cstate="hqprint">
            <a:alphaModFix amt="50000"/>
            <a:extLst>
              <a:ext uri="{28A0092B-C50C-407E-A947-70E740481C1C}">
                <a14:useLocalDpi xmlns:a14="http://schemas.microsoft.com/office/drawing/2010/main" val="0"/>
              </a:ext>
            </a:extLst>
          </a:blip>
          <a:srcRect l="25873" r="6964" b="10243"/>
          <a:stretch>
            <a:fillRect/>
          </a:stretch>
        </p:blipFill>
        <p:spPr>
          <a:xfrm>
            <a:off x="5842450" y="508882"/>
            <a:ext cx="6334582" cy="6349118"/>
          </a:xfrm>
          <a:prstGeom prst="rect">
            <a:avLst/>
          </a:prstGeom>
          <a:ln>
            <a:noFill/>
          </a:ln>
          <a:effectLst>
            <a:softEdge rad="1270000"/>
          </a:effectLst>
        </p:spPr>
      </p:pic>
      <p:sp>
        <p:nvSpPr>
          <p:cNvPr id="5" name="Content Placeholder 4">
            <a:extLst>
              <a:ext uri="{FF2B5EF4-FFF2-40B4-BE49-F238E27FC236}">
                <a16:creationId xmlns:a16="http://schemas.microsoft.com/office/drawing/2014/main" id="{FCCF5863-1F6F-1A3B-191F-01A791154AEA}"/>
              </a:ext>
            </a:extLst>
          </p:cNvPr>
          <p:cNvSpPr>
            <a:spLocks noGrp="1"/>
          </p:cNvSpPr>
          <p:nvPr>
            <p:ph idx="1"/>
          </p:nvPr>
        </p:nvSpPr>
        <p:spPr>
          <a:xfrm>
            <a:off x="259940" y="1377369"/>
            <a:ext cx="5701578" cy="5321239"/>
          </a:xfrm>
        </p:spPr>
        <p:txBody>
          <a:bodyPr>
            <a:normAutofit fontScale="47500" lnSpcReduction="20000"/>
          </a:bodyPr>
          <a:lstStyle/>
          <a:p>
            <a:pPr marL="0" indent="0">
              <a:buNone/>
            </a:pPr>
            <a:r>
              <a:rPr lang="en-US" sz="4600" b="1"/>
              <a:t>Thornton Comprehensive Plan</a:t>
            </a:r>
          </a:p>
          <a:p>
            <a:pPr>
              <a:lnSpc>
                <a:spcPct val="110000"/>
              </a:lnSpc>
            </a:pPr>
            <a:r>
              <a:rPr lang="en-US" sz="4200"/>
              <a:t>Blueprint for future development</a:t>
            </a:r>
          </a:p>
          <a:p>
            <a:pPr>
              <a:lnSpc>
                <a:spcPct val="110000"/>
              </a:lnSpc>
              <a:spcBef>
                <a:spcPts val="600"/>
              </a:spcBef>
            </a:pPr>
            <a:r>
              <a:rPr lang="en-US" sz="4200"/>
              <a:t>Provides guidance for all other planning efforts in the city</a:t>
            </a:r>
          </a:p>
          <a:p>
            <a:pPr>
              <a:lnSpc>
                <a:spcPct val="110000"/>
              </a:lnSpc>
              <a:spcBef>
                <a:spcPts val="600"/>
              </a:spcBef>
            </a:pPr>
            <a:r>
              <a:rPr lang="en-US" sz="4200"/>
              <a:t>Guides Council decisions on rezoning, annexation, infrastructure and service provision</a:t>
            </a:r>
          </a:p>
          <a:p>
            <a:pPr>
              <a:lnSpc>
                <a:spcPct val="110000"/>
              </a:lnSpc>
              <a:spcBef>
                <a:spcPts val="600"/>
              </a:spcBef>
            </a:pPr>
            <a:r>
              <a:rPr lang="en-US" sz="4200"/>
              <a:t>Is comprised of a multitude of supporting documents more detailed and specific than the Comprehensive Plan</a:t>
            </a:r>
          </a:p>
          <a:p>
            <a:pPr marL="0" indent="0">
              <a:spcBef>
                <a:spcPts val="2000"/>
              </a:spcBef>
              <a:buNone/>
            </a:pPr>
            <a:r>
              <a:rPr lang="en-US" sz="4600" b="1"/>
              <a:t>Future Land Use Map (FLUM) </a:t>
            </a:r>
          </a:p>
          <a:p>
            <a:pPr>
              <a:lnSpc>
                <a:spcPct val="110000"/>
              </a:lnSpc>
              <a:spcBef>
                <a:spcPts val="800"/>
              </a:spcBef>
            </a:pPr>
            <a:r>
              <a:rPr lang="en-US" sz="4200"/>
              <a:t>Map within the Comprehensive Plan that shows the intended long-term land use pattern</a:t>
            </a:r>
          </a:p>
          <a:p>
            <a:pPr>
              <a:lnSpc>
                <a:spcPct val="110000"/>
              </a:lnSpc>
              <a:spcBef>
                <a:spcPts val="600"/>
              </a:spcBef>
            </a:pPr>
            <a:r>
              <a:rPr lang="en-US" sz="4200"/>
              <a:t>Helps ensure future development aligns with City priorities for fiscal sustainability, infrastructure capacity, and urban design</a:t>
            </a:r>
          </a:p>
          <a:p>
            <a:pPr>
              <a:lnSpc>
                <a:spcPct val="110000"/>
              </a:lnSpc>
              <a:spcBef>
                <a:spcPts val="600"/>
              </a:spcBef>
            </a:pPr>
            <a:r>
              <a:rPr lang="en-US" sz="4200"/>
              <a:t>Provides clarity for property owners, developers, and regional partners about the City’s long-term intentions</a:t>
            </a:r>
          </a:p>
        </p:txBody>
      </p:sp>
    </p:spTree>
    <p:extLst>
      <p:ext uri="{BB962C8B-B14F-4D97-AF65-F5344CB8AC3E}">
        <p14:creationId xmlns:p14="http://schemas.microsoft.com/office/powerpoint/2010/main" val="1698943488"/>
      </p:ext>
    </p:extLst>
  </p:cSld>
  <p:clrMapOvr>
    <a:masterClrMapping/>
  </p:clrMapOvr>
</p:sld>
</file>

<file path=ppt/theme/theme1.xml><?xml version="1.0" encoding="utf-8"?>
<a:theme xmlns:a="http://schemas.openxmlformats.org/drawingml/2006/main" name="Office Theme">
  <a:themeElements>
    <a:clrScheme name="Thornton">
      <a:dk1>
        <a:srgbClr val="1A517B"/>
      </a:dk1>
      <a:lt1>
        <a:srgbClr val="FFFFFF"/>
      </a:lt1>
      <a:dk2>
        <a:srgbClr val="494947"/>
      </a:dk2>
      <a:lt2>
        <a:srgbClr val="D7DFE6"/>
      </a:lt2>
      <a:accent1>
        <a:srgbClr val="1A517B"/>
      </a:accent1>
      <a:accent2>
        <a:srgbClr val="6FB9E1"/>
      </a:accent2>
      <a:accent3>
        <a:srgbClr val="E3731A"/>
      </a:accent3>
      <a:accent4>
        <a:srgbClr val="389241"/>
      </a:accent4>
      <a:accent5>
        <a:srgbClr val="DCB22C"/>
      </a:accent5>
      <a:accent6>
        <a:srgbClr val="AED185"/>
      </a:accent6>
      <a:hlink>
        <a:srgbClr val="6FB9E1"/>
      </a:hlink>
      <a:folHlink>
        <a:srgbClr val="E373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Thornton PowerPoint Template" id="{0834E57F-EC98-4684-82E8-90C4E01AA911}" vid="{4147ADF4-DDB5-4AA4-8576-6A80EB8692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2024 Thornton PowerPoint Template</Template>
  <TotalTime>375</TotalTime>
  <Words>2239</Words>
  <Application>Microsoft Office PowerPoint</Application>
  <PresentationFormat>Widescreen</PresentationFormat>
  <Paragraphs>214</Paragraphs>
  <Slides>24</Slides>
  <Notes>22</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 Narrow</vt:lpstr>
      <vt:lpstr>Calibri</vt:lpstr>
      <vt:lpstr>Courier New</vt:lpstr>
      <vt:lpstr>Impact</vt:lpstr>
      <vt:lpstr>Symbol</vt:lpstr>
      <vt:lpstr>Wingdings</vt:lpstr>
      <vt:lpstr>Office Theme</vt:lpstr>
      <vt:lpstr>PowerPoint Presentation</vt:lpstr>
      <vt:lpstr>Purpose</vt:lpstr>
      <vt:lpstr>Strategic Plan Implementation Action</vt:lpstr>
      <vt:lpstr>PowerPoint Presentation</vt:lpstr>
      <vt:lpstr>Future N Line Stations in Context </vt:lpstr>
      <vt:lpstr>Northglenn Settlement Agreement Land Use Restrictions</vt:lpstr>
      <vt:lpstr>PowerPoint Presentation</vt:lpstr>
      <vt:lpstr>PowerPoint Presentation</vt:lpstr>
      <vt:lpstr>What Guides the City’s Long-Range Growth Decisions?</vt:lpstr>
      <vt:lpstr>PowerPoint Presentation</vt:lpstr>
      <vt:lpstr>PowerPoint Presentation</vt:lpstr>
      <vt:lpstr>PowerPoint Presentation</vt:lpstr>
      <vt:lpstr>PowerPoint Presentation</vt:lpstr>
      <vt:lpstr>Planning Process – How a Plan is Made</vt:lpstr>
      <vt:lpstr>Zoning and Plan Implementation</vt:lpstr>
      <vt:lpstr>PowerPoint Presentation</vt:lpstr>
      <vt:lpstr>PowerPoint Presentation</vt:lpstr>
      <vt:lpstr>PowerPoint Presentation</vt:lpstr>
      <vt:lpstr>PowerPoint Presentation</vt:lpstr>
      <vt:lpstr>FLUM, Development Code, and Zoning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Noyes</dc:creator>
  <cp:lastModifiedBy>Kyle Kearns</cp:lastModifiedBy>
  <cp:revision>37</cp:revision>
  <dcterms:created xsi:type="dcterms:W3CDTF">2024-07-31T14:38:28Z</dcterms:created>
  <dcterms:modified xsi:type="dcterms:W3CDTF">2026-01-23T17:43:55Z</dcterms:modified>
</cp:coreProperties>
</file>